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9" r:id="rId4"/>
    <p:sldId id="272" r:id="rId5"/>
    <p:sldId id="282" r:id="rId6"/>
    <p:sldId id="283" r:id="rId7"/>
    <p:sldId id="284" r:id="rId8"/>
    <p:sldId id="285" r:id="rId9"/>
    <p:sldId id="286" r:id="rId10"/>
    <p:sldId id="287" r:id="rId11"/>
    <p:sldId id="288" r:id="rId12"/>
    <p:sldId id="289" r:id="rId13"/>
    <p:sldId id="290" r:id="rId14"/>
    <p:sldId id="291" r:id="rId15"/>
    <p:sldId id="295" r:id="rId16"/>
    <p:sldId id="292" r:id="rId17"/>
    <p:sldId id="293" r:id="rId18"/>
    <p:sldId id="294" r:id="rId19"/>
    <p:sldId id="296" r:id="rId20"/>
    <p:sldId id="297" r:id="rId21"/>
    <p:sldId id="298" r:id="rId22"/>
    <p:sldId id="299" r:id="rId23"/>
    <p:sldId id="300" r:id="rId24"/>
    <p:sldId id="301" r:id="rId25"/>
    <p:sldId id="302" r:id="rId26"/>
    <p:sldId id="303" r:id="rId27"/>
    <p:sldId id="304" r:id="rId28"/>
    <p:sldId id="305" r:id="rId29"/>
    <p:sldId id="306" r:id="rId30"/>
    <p:sldId id="307" r:id="rId31"/>
    <p:sldId id="309" r:id="rId32"/>
    <p:sldId id="331" r:id="rId33"/>
    <p:sldId id="308" r:id="rId34"/>
    <p:sldId id="311" r:id="rId35"/>
    <p:sldId id="312" r:id="rId36"/>
    <p:sldId id="310" r:id="rId37"/>
    <p:sldId id="313" r:id="rId38"/>
    <p:sldId id="314" r:id="rId39"/>
    <p:sldId id="315" r:id="rId40"/>
    <p:sldId id="316" r:id="rId41"/>
    <p:sldId id="324" r:id="rId42"/>
    <p:sldId id="317" r:id="rId43"/>
    <p:sldId id="318" r:id="rId44"/>
    <p:sldId id="319" r:id="rId45"/>
    <p:sldId id="320" r:id="rId46"/>
    <p:sldId id="321" r:id="rId47"/>
    <p:sldId id="325" r:id="rId48"/>
    <p:sldId id="322" r:id="rId49"/>
    <p:sldId id="326" r:id="rId50"/>
    <p:sldId id="329" r:id="rId51"/>
    <p:sldId id="330" r:id="rId52"/>
    <p:sldId id="327" r:id="rId53"/>
    <p:sldId id="328" r:id="rId54"/>
    <p:sldId id="323" r:id="rId55"/>
  </p:sldIdLst>
  <p:sldSz cx="12192000" cy="6858000"/>
  <p:notesSz cx="6858000" cy="9144000"/>
  <p:defaultText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F073C4-2C09-4C15-9CE7-896C484A636A}"/>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EC"/>
          </a:p>
        </p:txBody>
      </p:sp>
      <p:sp>
        <p:nvSpPr>
          <p:cNvPr id="3" name="Subtítulo 2">
            <a:extLst>
              <a:ext uri="{FF2B5EF4-FFF2-40B4-BE49-F238E27FC236}">
                <a16:creationId xmlns:a16="http://schemas.microsoft.com/office/drawing/2014/main" id="{CBFAA1D4-EC84-4C91-BA51-88B6828CB6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EC"/>
          </a:p>
        </p:txBody>
      </p:sp>
      <p:sp>
        <p:nvSpPr>
          <p:cNvPr id="4" name="Marcador de fecha 3">
            <a:extLst>
              <a:ext uri="{FF2B5EF4-FFF2-40B4-BE49-F238E27FC236}">
                <a16:creationId xmlns:a16="http://schemas.microsoft.com/office/drawing/2014/main" id="{0F50EFBA-5EEC-47A5-A79A-09E3BCD62360}"/>
              </a:ext>
            </a:extLst>
          </p:cNvPr>
          <p:cNvSpPr>
            <a:spLocks noGrp="1"/>
          </p:cNvSpPr>
          <p:nvPr>
            <p:ph type="dt" sz="half" idx="10"/>
          </p:nvPr>
        </p:nvSpPr>
        <p:spPr/>
        <p:txBody>
          <a:bodyPr/>
          <a:lstStyle/>
          <a:p>
            <a:fld id="{0C9B8899-1AFB-4C0A-A67F-C022490972B4}" type="datetimeFigureOut">
              <a:rPr lang="es-EC" smtClean="0"/>
              <a:t>20/9/2022</a:t>
            </a:fld>
            <a:endParaRPr lang="es-EC"/>
          </a:p>
        </p:txBody>
      </p:sp>
      <p:sp>
        <p:nvSpPr>
          <p:cNvPr id="5" name="Marcador de pie de página 4">
            <a:extLst>
              <a:ext uri="{FF2B5EF4-FFF2-40B4-BE49-F238E27FC236}">
                <a16:creationId xmlns:a16="http://schemas.microsoft.com/office/drawing/2014/main" id="{E1165ACE-F49E-412C-8207-F87C5C3F8890}"/>
              </a:ext>
            </a:extLst>
          </p:cNvPr>
          <p:cNvSpPr>
            <a:spLocks noGrp="1"/>
          </p:cNvSpPr>
          <p:nvPr>
            <p:ph type="ftr" sz="quarter" idx="11"/>
          </p:nvPr>
        </p:nvSpPr>
        <p:spPr/>
        <p:txBody>
          <a:bodyPr/>
          <a:lstStyle/>
          <a:p>
            <a:endParaRPr lang="es-EC"/>
          </a:p>
        </p:txBody>
      </p:sp>
      <p:sp>
        <p:nvSpPr>
          <p:cNvPr id="6" name="Marcador de número de diapositiva 5">
            <a:extLst>
              <a:ext uri="{FF2B5EF4-FFF2-40B4-BE49-F238E27FC236}">
                <a16:creationId xmlns:a16="http://schemas.microsoft.com/office/drawing/2014/main" id="{D9696FDD-8B01-4C4D-B98A-2AC7A89A6FED}"/>
              </a:ext>
            </a:extLst>
          </p:cNvPr>
          <p:cNvSpPr>
            <a:spLocks noGrp="1"/>
          </p:cNvSpPr>
          <p:nvPr>
            <p:ph type="sldNum" sz="quarter" idx="12"/>
          </p:nvPr>
        </p:nvSpPr>
        <p:spPr/>
        <p:txBody>
          <a:bodyPr/>
          <a:lstStyle/>
          <a:p>
            <a:fld id="{3911DB0A-C5A2-42C3-9A05-72D1FBCD2A07}" type="slidenum">
              <a:rPr lang="es-EC" smtClean="0"/>
              <a:t>‹Nº›</a:t>
            </a:fld>
            <a:endParaRPr lang="es-EC"/>
          </a:p>
        </p:txBody>
      </p:sp>
    </p:spTree>
    <p:extLst>
      <p:ext uri="{BB962C8B-B14F-4D97-AF65-F5344CB8AC3E}">
        <p14:creationId xmlns:p14="http://schemas.microsoft.com/office/powerpoint/2010/main" val="2009611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ED9FF3-890A-4EA8-AF33-9E5B3C5F0457}"/>
              </a:ext>
            </a:extLst>
          </p:cNvPr>
          <p:cNvSpPr>
            <a:spLocks noGrp="1"/>
          </p:cNvSpPr>
          <p:nvPr>
            <p:ph type="title"/>
          </p:nvPr>
        </p:nvSpPr>
        <p:spPr/>
        <p:txBody>
          <a:bodyPr/>
          <a:lstStyle/>
          <a:p>
            <a:r>
              <a:rPr lang="es-ES"/>
              <a:t>Haga clic para modificar el estilo de título del patrón</a:t>
            </a:r>
            <a:endParaRPr lang="es-EC"/>
          </a:p>
        </p:txBody>
      </p:sp>
      <p:sp>
        <p:nvSpPr>
          <p:cNvPr id="3" name="Marcador de texto vertical 2">
            <a:extLst>
              <a:ext uri="{FF2B5EF4-FFF2-40B4-BE49-F238E27FC236}">
                <a16:creationId xmlns:a16="http://schemas.microsoft.com/office/drawing/2014/main" id="{2A645C76-6F64-4826-AB87-A2A2C7A9CDF5}"/>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a:extLst>
              <a:ext uri="{FF2B5EF4-FFF2-40B4-BE49-F238E27FC236}">
                <a16:creationId xmlns:a16="http://schemas.microsoft.com/office/drawing/2014/main" id="{84833E86-1D56-4307-AEE0-2A9D69277548}"/>
              </a:ext>
            </a:extLst>
          </p:cNvPr>
          <p:cNvSpPr>
            <a:spLocks noGrp="1"/>
          </p:cNvSpPr>
          <p:nvPr>
            <p:ph type="dt" sz="half" idx="10"/>
          </p:nvPr>
        </p:nvSpPr>
        <p:spPr/>
        <p:txBody>
          <a:bodyPr/>
          <a:lstStyle/>
          <a:p>
            <a:fld id="{0C9B8899-1AFB-4C0A-A67F-C022490972B4}" type="datetimeFigureOut">
              <a:rPr lang="es-EC" smtClean="0"/>
              <a:t>20/9/2022</a:t>
            </a:fld>
            <a:endParaRPr lang="es-EC"/>
          </a:p>
        </p:txBody>
      </p:sp>
      <p:sp>
        <p:nvSpPr>
          <p:cNvPr id="5" name="Marcador de pie de página 4">
            <a:extLst>
              <a:ext uri="{FF2B5EF4-FFF2-40B4-BE49-F238E27FC236}">
                <a16:creationId xmlns:a16="http://schemas.microsoft.com/office/drawing/2014/main" id="{E71810C4-37F2-4D42-8574-19956FD2951D}"/>
              </a:ext>
            </a:extLst>
          </p:cNvPr>
          <p:cNvSpPr>
            <a:spLocks noGrp="1"/>
          </p:cNvSpPr>
          <p:nvPr>
            <p:ph type="ftr" sz="quarter" idx="11"/>
          </p:nvPr>
        </p:nvSpPr>
        <p:spPr/>
        <p:txBody>
          <a:bodyPr/>
          <a:lstStyle/>
          <a:p>
            <a:endParaRPr lang="es-EC"/>
          </a:p>
        </p:txBody>
      </p:sp>
      <p:sp>
        <p:nvSpPr>
          <p:cNvPr id="6" name="Marcador de número de diapositiva 5">
            <a:extLst>
              <a:ext uri="{FF2B5EF4-FFF2-40B4-BE49-F238E27FC236}">
                <a16:creationId xmlns:a16="http://schemas.microsoft.com/office/drawing/2014/main" id="{F04EB0DD-44C4-46AB-947B-262D3C224843}"/>
              </a:ext>
            </a:extLst>
          </p:cNvPr>
          <p:cNvSpPr>
            <a:spLocks noGrp="1"/>
          </p:cNvSpPr>
          <p:nvPr>
            <p:ph type="sldNum" sz="quarter" idx="12"/>
          </p:nvPr>
        </p:nvSpPr>
        <p:spPr/>
        <p:txBody>
          <a:bodyPr/>
          <a:lstStyle/>
          <a:p>
            <a:fld id="{3911DB0A-C5A2-42C3-9A05-72D1FBCD2A07}" type="slidenum">
              <a:rPr lang="es-EC" smtClean="0"/>
              <a:t>‹Nº›</a:t>
            </a:fld>
            <a:endParaRPr lang="es-EC"/>
          </a:p>
        </p:txBody>
      </p:sp>
    </p:spTree>
    <p:extLst>
      <p:ext uri="{BB962C8B-B14F-4D97-AF65-F5344CB8AC3E}">
        <p14:creationId xmlns:p14="http://schemas.microsoft.com/office/powerpoint/2010/main" val="2895795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A746F88-4F5F-497D-8FBB-00394C77206F}"/>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EC"/>
          </a:p>
        </p:txBody>
      </p:sp>
      <p:sp>
        <p:nvSpPr>
          <p:cNvPr id="3" name="Marcador de texto vertical 2">
            <a:extLst>
              <a:ext uri="{FF2B5EF4-FFF2-40B4-BE49-F238E27FC236}">
                <a16:creationId xmlns:a16="http://schemas.microsoft.com/office/drawing/2014/main" id="{BB612B1F-167D-476C-A259-1B293E0D8A95}"/>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a:extLst>
              <a:ext uri="{FF2B5EF4-FFF2-40B4-BE49-F238E27FC236}">
                <a16:creationId xmlns:a16="http://schemas.microsoft.com/office/drawing/2014/main" id="{01A775EB-AC2D-4D2D-84EF-81125294B2D4}"/>
              </a:ext>
            </a:extLst>
          </p:cNvPr>
          <p:cNvSpPr>
            <a:spLocks noGrp="1"/>
          </p:cNvSpPr>
          <p:nvPr>
            <p:ph type="dt" sz="half" idx="10"/>
          </p:nvPr>
        </p:nvSpPr>
        <p:spPr/>
        <p:txBody>
          <a:bodyPr/>
          <a:lstStyle/>
          <a:p>
            <a:fld id="{0C9B8899-1AFB-4C0A-A67F-C022490972B4}" type="datetimeFigureOut">
              <a:rPr lang="es-EC" smtClean="0"/>
              <a:t>20/9/2022</a:t>
            </a:fld>
            <a:endParaRPr lang="es-EC"/>
          </a:p>
        </p:txBody>
      </p:sp>
      <p:sp>
        <p:nvSpPr>
          <p:cNvPr id="5" name="Marcador de pie de página 4">
            <a:extLst>
              <a:ext uri="{FF2B5EF4-FFF2-40B4-BE49-F238E27FC236}">
                <a16:creationId xmlns:a16="http://schemas.microsoft.com/office/drawing/2014/main" id="{A46F6ACA-D6E7-4F88-A09A-7B70DF0B89DF}"/>
              </a:ext>
            </a:extLst>
          </p:cNvPr>
          <p:cNvSpPr>
            <a:spLocks noGrp="1"/>
          </p:cNvSpPr>
          <p:nvPr>
            <p:ph type="ftr" sz="quarter" idx="11"/>
          </p:nvPr>
        </p:nvSpPr>
        <p:spPr/>
        <p:txBody>
          <a:bodyPr/>
          <a:lstStyle/>
          <a:p>
            <a:endParaRPr lang="es-EC"/>
          </a:p>
        </p:txBody>
      </p:sp>
      <p:sp>
        <p:nvSpPr>
          <p:cNvPr id="6" name="Marcador de número de diapositiva 5">
            <a:extLst>
              <a:ext uri="{FF2B5EF4-FFF2-40B4-BE49-F238E27FC236}">
                <a16:creationId xmlns:a16="http://schemas.microsoft.com/office/drawing/2014/main" id="{2FD2CAC8-AA15-465E-804E-882856C5B8B8}"/>
              </a:ext>
            </a:extLst>
          </p:cNvPr>
          <p:cNvSpPr>
            <a:spLocks noGrp="1"/>
          </p:cNvSpPr>
          <p:nvPr>
            <p:ph type="sldNum" sz="quarter" idx="12"/>
          </p:nvPr>
        </p:nvSpPr>
        <p:spPr/>
        <p:txBody>
          <a:bodyPr/>
          <a:lstStyle/>
          <a:p>
            <a:fld id="{3911DB0A-C5A2-42C3-9A05-72D1FBCD2A07}" type="slidenum">
              <a:rPr lang="es-EC" smtClean="0"/>
              <a:t>‹Nº›</a:t>
            </a:fld>
            <a:endParaRPr lang="es-EC"/>
          </a:p>
        </p:txBody>
      </p:sp>
    </p:spTree>
    <p:extLst>
      <p:ext uri="{BB962C8B-B14F-4D97-AF65-F5344CB8AC3E}">
        <p14:creationId xmlns:p14="http://schemas.microsoft.com/office/powerpoint/2010/main" val="3187607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4C8BFE-FC85-4DC6-8680-F87FD91B9862}"/>
              </a:ext>
            </a:extLst>
          </p:cNvPr>
          <p:cNvSpPr>
            <a:spLocks noGrp="1"/>
          </p:cNvSpPr>
          <p:nvPr>
            <p:ph type="title"/>
          </p:nvPr>
        </p:nvSpPr>
        <p:spPr/>
        <p:txBody>
          <a:bodyPr/>
          <a:lstStyle/>
          <a:p>
            <a:r>
              <a:rPr lang="es-ES"/>
              <a:t>Haga clic para modificar el estilo de título del patrón</a:t>
            </a:r>
            <a:endParaRPr lang="es-EC"/>
          </a:p>
        </p:txBody>
      </p:sp>
      <p:sp>
        <p:nvSpPr>
          <p:cNvPr id="3" name="Marcador de contenido 2">
            <a:extLst>
              <a:ext uri="{FF2B5EF4-FFF2-40B4-BE49-F238E27FC236}">
                <a16:creationId xmlns:a16="http://schemas.microsoft.com/office/drawing/2014/main" id="{99AEDA2F-11F2-4C96-A6DB-6198946852EB}"/>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a:extLst>
              <a:ext uri="{FF2B5EF4-FFF2-40B4-BE49-F238E27FC236}">
                <a16:creationId xmlns:a16="http://schemas.microsoft.com/office/drawing/2014/main" id="{0654D517-1E94-48B4-BB91-C834736D866B}"/>
              </a:ext>
            </a:extLst>
          </p:cNvPr>
          <p:cNvSpPr>
            <a:spLocks noGrp="1"/>
          </p:cNvSpPr>
          <p:nvPr>
            <p:ph type="dt" sz="half" idx="10"/>
          </p:nvPr>
        </p:nvSpPr>
        <p:spPr/>
        <p:txBody>
          <a:bodyPr/>
          <a:lstStyle/>
          <a:p>
            <a:fld id="{0C9B8899-1AFB-4C0A-A67F-C022490972B4}" type="datetimeFigureOut">
              <a:rPr lang="es-EC" smtClean="0"/>
              <a:t>20/9/2022</a:t>
            </a:fld>
            <a:endParaRPr lang="es-EC"/>
          </a:p>
        </p:txBody>
      </p:sp>
      <p:sp>
        <p:nvSpPr>
          <p:cNvPr id="5" name="Marcador de pie de página 4">
            <a:extLst>
              <a:ext uri="{FF2B5EF4-FFF2-40B4-BE49-F238E27FC236}">
                <a16:creationId xmlns:a16="http://schemas.microsoft.com/office/drawing/2014/main" id="{65D8D05D-A706-4DB8-BFFB-714155B476A6}"/>
              </a:ext>
            </a:extLst>
          </p:cNvPr>
          <p:cNvSpPr>
            <a:spLocks noGrp="1"/>
          </p:cNvSpPr>
          <p:nvPr>
            <p:ph type="ftr" sz="quarter" idx="11"/>
          </p:nvPr>
        </p:nvSpPr>
        <p:spPr/>
        <p:txBody>
          <a:bodyPr/>
          <a:lstStyle/>
          <a:p>
            <a:endParaRPr lang="es-EC"/>
          </a:p>
        </p:txBody>
      </p:sp>
      <p:sp>
        <p:nvSpPr>
          <p:cNvPr id="6" name="Marcador de número de diapositiva 5">
            <a:extLst>
              <a:ext uri="{FF2B5EF4-FFF2-40B4-BE49-F238E27FC236}">
                <a16:creationId xmlns:a16="http://schemas.microsoft.com/office/drawing/2014/main" id="{76CADBA0-52D2-45E8-ACAB-556BF600A5CF}"/>
              </a:ext>
            </a:extLst>
          </p:cNvPr>
          <p:cNvSpPr>
            <a:spLocks noGrp="1"/>
          </p:cNvSpPr>
          <p:nvPr>
            <p:ph type="sldNum" sz="quarter" idx="12"/>
          </p:nvPr>
        </p:nvSpPr>
        <p:spPr/>
        <p:txBody>
          <a:bodyPr/>
          <a:lstStyle/>
          <a:p>
            <a:fld id="{3911DB0A-C5A2-42C3-9A05-72D1FBCD2A07}" type="slidenum">
              <a:rPr lang="es-EC" smtClean="0"/>
              <a:t>‹Nº›</a:t>
            </a:fld>
            <a:endParaRPr lang="es-EC"/>
          </a:p>
        </p:txBody>
      </p:sp>
    </p:spTree>
    <p:extLst>
      <p:ext uri="{BB962C8B-B14F-4D97-AF65-F5344CB8AC3E}">
        <p14:creationId xmlns:p14="http://schemas.microsoft.com/office/powerpoint/2010/main" val="3415717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27A790-9EF3-430B-8592-BDD956349951}"/>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EC"/>
          </a:p>
        </p:txBody>
      </p:sp>
      <p:sp>
        <p:nvSpPr>
          <p:cNvPr id="3" name="Marcador de texto 2">
            <a:extLst>
              <a:ext uri="{FF2B5EF4-FFF2-40B4-BE49-F238E27FC236}">
                <a16:creationId xmlns:a16="http://schemas.microsoft.com/office/drawing/2014/main" id="{C3B74530-A4B7-4A2A-9936-602554916A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A77CB5C-4C53-46AB-81F2-17CB724F8683}"/>
              </a:ext>
            </a:extLst>
          </p:cNvPr>
          <p:cNvSpPr>
            <a:spLocks noGrp="1"/>
          </p:cNvSpPr>
          <p:nvPr>
            <p:ph type="dt" sz="half" idx="10"/>
          </p:nvPr>
        </p:nvSpPr>
        <p:spPr/>
        <p:txBody>
          <a:bodyPr/>
          <a:lstStyle/>
          <a:p>
            <a:fld id="{0C9B8899-1AFB-4C0A-A67F-C022490972B4}" type="datetimeFigureOut">
              <a:rPr lang="es-EC" smtClean="0"/>
              <a:t>20/9/2022</a:t>
            </a:fld>
            <a:endParaRPr lang="es-EC"/>
          </a:p>
        </p:txBody>
      </p:sp>
      <p:sp>
        <p:nvSpPr>
          <p:cNvPr id="5" name="Marcador de pie de página 4">
            <a:extLst>
              <a:ext uri="{FF2B5EF4-FFF2-40B4-BE49-F238E27FC236}">
                <a16:creationId xmlns:a16="http://schemas.microsoft.com/office/drawing/2014/main" id="{34A03191-DC61-431B-9A00-6E48F9CD45B4}"/>
              </a:ext>
            </a:extLst>
          </p:cNvPr>
          <p:cNvSpPr>
            <a:spLocks noGrp="1"/>
          </p:cNvSpPr>
          <p:nvPr>
            <p:ph type="ftr" sz="quarter" idx="11"/>
          </p:nvPr>
        </p:nvSpPr>
        <p:spPr/>
        <p:txBody>
          <a:bodyPr/>
          <a:lstStyle/>
          <a:p>
            <a:endParaRPr lang="es-EC"/>
          </a:p>
        </p:txBody>
      </p:sp>
      <p:sp>
        <p:nvSpPr>
          <p:cNvPr id="6" name="Marcador de número de diapositiva 5">
            <a:extLst>
              <a:ext uri="{FF2B5EF4-FFF2-40B4-BE49-F238E27FC236}">
                <a16:creationId xmlns:a16="http://schemas.microsoft.com/office/drawing/2014/main" id="{677D9209-656E-4841-AA3E-4FA4F2555EB3}"/>
              </a:ext>
            </a:extLst>
          </p:cNvPr>
          <p:cNvSpPr>
            <a:spLocks noGrp="1"/>
          </p:cNvSpPr>
          <p:nvPr>
            <p:ph type="sldNum" sz="quarter" idx="12"/>
          </p:nvPr>
        </p:nvSpPr>
        <p:spPr/>
        <p:txBody>
          <a:bodyPr/>
          <a:lstStyle/>
          <a:p>
            <a:fld id="{3911DB0A-C5A2-42C3-9A05-72D1FBCD2A07}" type="slidenum">
              <a:rPr lang="es-EC" smtClean="0"/>
              <a:t>‹Nº›</a:t>
            </a:fld>
            <a:endParaRPr lang="es-EC"/>
          </a:p>
        </p:txBody>
      </p:sp>
    </p:spTree>
    <p:extLst>
      <p:ext uri="{BB962C8B-B14F-4D97-AF65-F5344CB8AC3E}">
        <p14:creationId xmlns:p14="http://schemas.microsoft.com/office/powerpoint/2010/main" val="3855051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368465-82DB-4E16-8386-2F050E515AE1}"/>
              </a:ext>
            </a:extLst>
          </p:cNvPr>
          <p:cNvSpPr>
            <a:spLocks noGrp="1"/>
          </p:cNvSpPr>
          <p:nvPr>
            <p:ph type="title"/>
          </p:nvPr>
        </p:nvSpPr>
        <p:spPr/>
        <p:txBody>
          <a:bodyPr/>
          <a:lstStyle/>
          <a:p>
            <a:r>
              <a:rPr lang="es-ES"/>
              <a:t>Haga clic para modificar el estilo de título del patrón</a:t>
            </a:r>
            <a:endParaRPr lang="es-EC"/>
          </a:p>
        </p:txBody>
      </p:sp>
      <p:sp>
        <p:nvSpPr>
          <p:cNvPr id="3" name="Marcador de contenido 2">
            <a:extLst>
              <a:ext uri="{FF2B5EF4-FFF2-40B4-BE49-F238E27FC236}">
                <a16:creationId xmlns:a16="http://schemas.microsoft.com/office/drawing/2014/main" id="{BF16C168-42FC-45DB-95E6-90B0C98FBB1B}"/>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contenido 3">
            <a:extLst>
              <a:ext uri="{FF2B5EF4-FFF2-40B4-BE49-F238E27FC236}">
                <a16:creationId xmlns:a16="http://schemas.microsoft.com/office/drawing/2014/main" id="{61F6E8C0-1DF0-4E51-BCD1-B77DA7952729}"/>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5" name="Marcador de fecha 4">
            <a:extLst>
              <a:ext uri="{FF2B5EF4-FFF2-40B4-BE49-F238E27FC236}">
                <a16:creationId xmlns:a16="http://schemas.microsoft.com/office/drawing/2014/main" id="{0BDFE093-E120-4D16-B451-3630DC49D00C}"/>
              </a:ext>
            </a:extLst>
          </p:cNvPr>
          <p:cNvSpPr>
            <a:spLocks noGrp="1"/>
          </p:cNvSpPr>
          <p:nvPr>
            <p:ph type="dt" sz="half" idx="10"/>
          </p:nvPr>
        </p:nvSpPr>
        <p:spPr/>
        <p:txBody>
          <a:bodyPr/>
          <a:lstStyle/>
          <a:p>
            <a:fld id="{0C9B8899-1AFB-4C0A-A67F-C022490972B4}" type="datetimeFigureOut">
              <a:rPr lang="es-EC" smtClean="0"/>
              <a:t>20/9/2022</a:t>
            </a:fld>
            <a:endParaRPr lang="es-EC"/>
          </a:p>
        </p:txBody>
      </p:sp>
      <p:sp>
        <p:nvSpPr>
          <p:cNvPr id="6" name="Marcador de pie de página 5">
            <a:extLst>
              <a:ext uri="{FF2B5EF4-FFF2-40B4-BE49-F238E27FC236}">
                <a16:creationId xmlns:a16="http://schemas.microsoft.com/office/drawing/2014/main" id="{9F48A041-991D-4F2A-99E6-2DBCE20BAD88}"/>
              </a:ext>
            </a:extLst>
          </p:cNvPr>
          <p:cNvSpPr>
            <a:spLocks noGrp="1"/>
          </p:cNvSpPr>
          <p:nvPr>
            <p:ph type="ftr" sz="quarter" idx="11"/>
          </p:nvPr>
        </p:nvSpPr>
        <p:spPr/>
        <p:txBody>
          <a:bodyPr/>
          <a:lstStyle/>
          <a:p>
            <a:endParaRPr lang="es-EC"/>
          </a:p>
        </p:txBody>
      </p:sp>
      <p:sp>
        <p:nvSpPr>
          <p:cNvPr id="7" name="Marcador de número de diapositiva 6">
            <a:extLst>
              <a:ext uri="{FF2B5EF4-FFF2-40B4-BE49-F238E27FC236}">
                <a16:creationId xmlns:a16="http://schemas.microsoft.com/office/drawing/2014/main" id="{504F06B7-9714-4DE2-95BC-A6249F17CA4A}"/>
              </a:ext>
            </a:extLst>
          </p:cNvPr>
          <p:cNvSpPr>
            <a:spLocks noGrp="1"/>
          </p:cNvSpPr>
          <p:nvPr>
            <p:ph type="sldNum" sz="quarter" idx="12"/>
          </p:nvPr>
        </p:nvSpPr>
        <p:spPr/>
        <p:txBody>
          <a:bodyPr/>
          <a:lstStyle/>
          <a:p>
            <a:fld id="{3911DB0A-C5A2-42C3-9A05-72D1FBCD2A07}" type="slidenum">
              <a:rPr lang="es-EC" smtClean="0"/>
              <a:t>‹Nº›</a:t>
            </a:fld>
            <a:endParaRPr lang="es-EC"/>
          </a:p>
        </p:txBody>
      </p:sp>
    </p:spTree>
    <p:extLst>
      <p:ext uri="{BB962C8B-B14F-4D97-AF65-F5344CB8AC3E}">
        <p14:creationId xmlns:p14="http://schemas.microsoft.com/office/powerpoint/2010/main" val="423574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ADCB37-ADDE-414A-829D-F545CD5C0EE9}"/>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EC"/>
          </a:p>
        </p:txBody>
      </p:sp>
      <p:sp>
        <p:nvSpPr>
          <p:cNvPr id="3" name="Marcador de texto 2">
            <a:extLst>
              <a:ext uri="{FF2B5EF4-FFF2-40B4-BE49-F238E27FC236}">
                <a16:creationId xmlns:a16="http://schemas.microsoft.com/office/drawing/2014/main" id="{70F24CBD-2718-4C1A-B935-9C6300678C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9174D32-3D84-4BBF-8653-D1F8EC653C83}"/>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5" name="Marcador de texto 4">
            <a:extLst>
              <a:ext uri="{FF2B5EF4-FFF2-40B4-BE49-F238E27FC236}">
                <a16:creationId xmlns:a16="http://schemas.microsoft.com/office/drawing/2014/main" id="{D04B7F32-7D93-422D-AC7B-1D547C921B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A293A0E-51BA-47EE-94C1-DB01B0A6B1F8}"/>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7" name="Marcador de fecha 6">
            <a:extLst>
              <a:ext uri="{FF2B5EF4-FFF2-40B4-BE49-F238E27FC236}">
                <a16:creationId xmlns:a16="http://schemas.microsoft.com/office/drawing/2014/main" id="{B6C56668-70C7-4A7F-A95B-04AC1C72BF23}"/>
              </a:ext>
            </a:extLst>
          </p:cNvPr>
          <p:cNvSpPr>
            <a:spLocks noGrp="1"/>
          </p:cNvSpPr>
          <p:nvPr>
            <p:ph type="dt" sz="half" idx="10"/>
          </p:nvPr>
        </p:nvSpPr>
        <p:spPr/>
        <p:txBody>
          <a:bodyPr/>
          <a:lstStyle/>
          <a:p>
            <a:fld id="{0C9B8899-1AFB-4C0A-A67F-C022490972B4}" type="datetimeFigureOut">
              <a:rPr lang="es-EC" smtClean="0"/>
              <a:t>20/9/2022</a:t>
            </a:fld>
            <a:endParaRPr lang="es-EC"/>
          </a:p>
        </p:txBody>
      </p:sp>
      <p:sp>
        <p:nvSpPr>
          <p:cNvPr id="8" name="Marcador de pie de página 7">
            <a:extLst>
              <a:ext uri="{FF2B5EF4-FFF2-40B4-BE49-F238E27FC236}">
                <a16:creationId xmlns:a16="http://schemas.microsoft.com/office/drawing/2014/main" id="{C9DDB50B-C467-4A4B-8CFA-14C76B3A55FE}"/>
              </a:ext>
            </a:extLst>
          </p:cNvPr>
          <p:cNvSpPr>
            <a:spLocks noGrp="1"/>
          </p:cNvSpPr>
          <p:nvPr>
            <p:ph type="ftr" sz="quarter" idx="11"/>
          </p:nvPr>
        </p:nvSpPr>
        <p:spPr/>
        <p:txBody>
          <a:bodyPr/>
          <a:lstStyle/>
          <a:p>
            <a:endParaRPr lang="es-EC"/>
          </a:p>
        </p:txBody>
      </p:sp>
      <p:sp>
        <p:nvSpPr>
          <p:cNvPr id="9" name="Marcador de número de diapositiva 8">
            <a:extLst>
              <a:ext uri="{FF2B5EF4-FFF2-40B4-BE49-F238E27FC236}">
                <a16:creationId xmlns:a16="http://schemas.microsoft.com/office/drawing/2014/main" id="{22DB6623-5165-4131-9CDA-B48E347DA742}"/>
              </a:ext>
            </a:extLst>
          </p:cNvPr>
          <p:cNvSpPr>
            <a:spLocks noGrp="1"/>
          </p:cNvSpPr>
          <p:nvPr>
            <p:ph type="sldNum" sz="quarter" idx="12"/>
          </p:nvPr>
        </p:nvSpPr>
        <p:spPr/>
        <p:txBody>
          <a:bodyPr/>
          <a:lstStyle/>
          <a:p>
            <a:fld id="{3911DB0A-C5A2-42C3-9A05-72D1FBCD2A07}" type="slidenum">
              <a:rPr lang="es-EC" smtClean="0"/>
              <a:t>‹Nº›</a:t>
            </a:fld>
            <a:endParaRPr lang="es-EC"/>
          </a:p>
        </p:txBody>
      </p:sp>
    </p:spTree>
    <p:extLst>
      <p:ext uri="{BB962C8B-B14F-4D97-AF65-F5344CB8AC3E}">
        <p14:creationId xmlns:p14="http://schemas.microsoft.com/office/powerpoint/2010/main" val="2308051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F151FF-B171-47C3-A03E-EB360B650D80}"/>
              </a:ext>
            </a:extLst>
          </p:cNvPr>
          <p:cNvSpPr>
            <a:spLocks noGrp="1"/>
          </p:cNvSpPr>
          <p:nvPr>
            <p:ph type="title"/>
          </p:nvPr>
        </p:nvSpPr>
        <p:spPr/>
        <p:txBody>
          <a:bodyPr/>
          <a:lstStyle/>
          <a:p>
            <a:r>
              <a:rPr lang="es-ES"/>
              <a:t>Haga clic para modificar el estilo de título del patrón</a:t>
            </a:r>
            <a:endParaRPr lang="es-EC"/>
          </a:p>
        </p:txBody>
      </p:sp>
      <p:sp>
        <p:nvSpPr>
          <p:cNvPr id="3" name="Marcador de fecha 2">
            <a:extLst>
              <a:ext uri="{FF2B5EF4-FFF2-40B4-BE49-F238E27FC236}">
                <a16:creationId xmlns:a16="http://schemas.microsoft.com/office/drawing/2014/main" id="{8F0389AE-EE18-45C5-BEF5-6FB369578F71}"/>
              </a:ext>
            </a:extLst>
          </p:cNvPr>
          <p:cNvSpPr>
            <a:spLocks noGrp="1"/>
          </p:cNvSpPr>
          <p:nvPr>
            <p:ph type="dt" sz="half" idx="10"/>
          </p:nvPr>
        </p:nvSpPr>
        <p:spPr/>
        <p:txBody>
          <a:bodyPr/>
          <a:lstStyle/>
          <a:p>
            <a:fld id="{0C9B8899-1AFB-4C0A-A67F-C022490972B4}" type="datetimeFigureOut">
              <a:rPr lang="es-EC" smtClean="0"/>
              <a:t>20/9/2022</a:t>
            </a:fld>
            <a:endParaRPr lang="es-EC"/>
          </a:p>
        </p:txBody>
      </p:sp>
      <p:sp>
        <p:nvSpPr>
          <p:cNvPr id="4" name="Marcador de pie de página 3">
            <a:extLst>
              <a:ext uri="{FF2B5EF4-FFF2-40B4-BE49-F238E27FC236}">
                <a16:creationId xmlns:a16="http://schemas.microsoft.com/office/drawing/2014/main" id="{11836561-1C60-4110-8D87-79926DC5D045}"/>
              </a:ext>
            </a:extLst>
          </p:cNvPr>
          <p:cNvSpPr>
            <a:spLocks noGrp="1"/>
          </p:cNvSpPr>
          <p:nvPr>
            <p:ph type="ftr" sz="quarter" idx="11"/>
          </p:nvPr>
        </p:nvSpPr>
        <p:spPr/>
        <p:txBody>
          <a:bodyPr/>
          <a:lstStyle/>
          <a:p>
            <a:endParaRPr lang="es-EC"/>
          </a:p>
        </p:txBody>
      </p:sp>
      <p:sp>
        <p:nvSpPr>
          <p:cNvPr id="5" name="Marcador de número de diapositiva 4">
            <a:extLst>
              <a:ext uri="{FF2B5EF4-FFF2-40B4-BE49-F238E27FC236}">
                <a16:creationId xmlns:a16="http://schemas.microsoft.com/office/drawing/2014/main" id="{9AE91878-6BE8-416B-BE29-B276F24B7A4A}"/>
              </a:ext>
            </a:extLst>
          </p:cNvPr>
          <p:cNvSpPr>
            <a:spLocks noGrp="1"/>
          </p:cNvSpPr>
          <p:nvPr>
            <p:ph type="sldNum" sz="quarter" idx="12"/>
          </p:nvPr>
        </p:nvSpPr>
        <p:spPr/>
        <p:txBody>
          <a:bodyPr/>
          <a:lstStyle/>
          <a:p>
            <a:fld id="{3911DB0A-C5A2-42C3-9A05-72D1FBCD2A07}" type="slidenum">
              <a:rPr lang="es-EC" smtClean="0"/>
              <a:t>‹Nº›</a:t>
            </a:fld>
            <a:endParaRPr lang="es-EC"/>
          </a:p>
        </p:txBody>
      </p:sp>
    </p:spTree>
    <p:extLst>
      <p:ext uri="{BB962C8B-B14F-4D97-AF65-F5344CB8AC3E}">
        <p14:creationId xmlns:p14="http://schemas.microsoft.com/office/powerpoint/2010/main" val="184950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8F5E900-7D2D-46B8-88A1-0BD9FFA2927C}"/>
              </a:ext>
            </a:extLst>
          </p:cNvPr>
          <p:cNvSpPr>
            <a:spLocks noGrp="1"/>
          </p:cNvSpPr>
          <p:nvPr>
            <p:ph type="dt" sz="half" idx="10"/>
          </p:nvPr>
        </p:nvSpPr>
        <p:spPr/>
        <p:txBody>
          <a:bodyPr/>
          <a:lstStyle/>
          <a:p>
            <a:fld id="{0C9B8899-1AFB-4C0A-A67F-C022490972B4}" type="datetimeFigureOut">
              <a:rPr lang="es-EC" smtClean="0"/>
              <a:t>20/9/2022</a:t>
            </a:fld>
            <a:endParaRPr lang="es-EC"/>
          </a:p>
        </p:txBody>
      </p:sp>
      <p:sp>
        <p:nvSpPr>
          <p:cNvPr id="3" name="Marcador de pie de página 2">
            <a:extLst>
              <a:ext uri="{FF2B5EF4-FFF2-40B4-BE49-F238E27FC236}">
                <a16:creationId xmlns:a16="http://schemas.microsoft.com/office/drawing/2014/main" id="{EEE8DA53-000D-4A59-A054-41719CC9CB71}"/>
              </a:ext>
            </a:extLst>
          </p:cNvPr>
          <p:cNvSpPr>
            <a:spLocks noGrp="1"/>
          </p:cNvSpPr>
          <p:nvPr>
            <p:ph type="ftr" sz="quarter" idx="11"/>
          </p:nvPr>
        </p:nvSpPr>
        <p:spPr/>
        <p:txBody>
          <a:bodyPr/>
          <a:lstStyle/>
          <a:p>
            <a:endParaRPr lang="es-EC"/>
          </a:p>
        </p:txBody>
      </p:sp>
      <p:sp>
        <p:nvSpPr>
          <p:cNvPr id="4" name="Marcador de número de diapositiva 3">
            <a:extLst>
              <a:ext uri="{FF2B5EF4-FFF2-40B4-BE49-F238E27FC236}">
                <a16:creationId xmlns:a16="http://schemas.microsoft.com/office/drawing/2014/main" id="{13328FF5-EC6C-4630-B72A-BD7AA72E8A3A}"/>
              </a:ext>
            </a:extLst>
          </p:cNvPr>
          <p:cNvSpPr>
            <a:spLocks noGrp="1"/>
          </p:cNvSpPr>
          <p:nvPr>
            <p:ph type="sldNum" sz="quarter" idx="12"/>
          </p:nvPr>
        </p:nvSpPr>
        <p:spPr/>
        <p:txBody>
          <a:bodyPr/>
          <a:lstStyle/>
          <a:p>
            <a:fld id="{3911DB0A-C5A2-42C3-9A05-72D1FBCD2A07}" type="slidenum">
              <a:rPr lang="es-EC" smtClean="0"/>
              <a:t>‹Nº›</a:t>
            </a:fld>
            <a:endParaRPr lang="es-EC"/>
          </a:p>
        </p:txBody>
      </p:sp>
    </p:spTree>
    <p:extLst>
      <p:ext uri="{BB962C8B-B14F-4D97-AF65-F5344CB8AC3E}">
        <p14:creationId xmlns:p14="http://schemas.microsoft.com/office/powerpoint/2010/main" val="1381794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D0E1B3-8BEF-49C6-A9FF-D30DC204455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EC"/>
          </a:p>
        </p:txBody>
      </p:sp>
      <p:sp>
        <p:nvSpPr>
          <p:cNvPr id="3" name="Marcador de contenido 2">
            <a:extLst>
              <a:ext uri="{FF2B5EF4-FFF2-40B4-BE49-F238E27FC236}">
                <a16:creationId xmlns:a16="http://schemas.microsoft.com/office/drawing/2014/main" id="{E4A31196-A43C-490D-B4AF-8641F60B2B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texto 3">
            <a:extLst>
              <a:ext uri="{FF2B5EF4-FFF2-40B4-BE49-F238E27FC236}">
                <a16:creationId xmlns:a16="http://schemas.microsoft.com/office/drawing/2014/main" id="{B906DDE2-1AD4-4A71-954C-6C15A99EAB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83E5482-2720-431B-BB02-497F00C95B3F}"/>
              </a:ext>
            </a:extLst>
          </p:cNvPr>
          <p:cNvSpPr>
            <a:spLocks noGrp="1"/>
          </p:cNvSpPr>
          <p:nvPr>
            <p:ph type="dt" sz="half" idx="10"/>
          </p:nvPr>
        </p:nvSpPr>
        <p:spPr/>
        <p:txBody>
          <a:bodyPr/>
          <a:lstStyle/>
          <a:p>
            <a:fld id="{0C9B8899-1AFB-4C0A-A67F-C022490972B4}" type="datetimeFigureOut">
              <a:rPr lang="es-EC" smtClean="0"/>
              <a:t>20/9/2022</a:t>
            </a:fld>
            <a:endParaRPr lang="es-EC"/>
          </a:p>
        </p:txBody>
      </p:sp>
      <p:sp>
        <p:nvSpPr>
          <p:cNvPr id="6" name="Marcador de pie de página 5">
            <a:extLst>
              <a:ext uri="{FF2B5EF4-FFF2-40B4-BE49-F238E27FC236}">
                <a16:creationId xmlns:a16="http://schemas.microsoft.com/office/drawing/2014/main" id="{4A3B45D4-9878-458D-8C5C-4DAB7D551CCA}"/>
              </a:ext>
            </a:extLst>
          </p:cNvPr>
          <p:cNvSpPr>
            <a:spLocks noGrp="1"/>
          </p:cNvSpPr>
          <p:nvPr>
            <p:ph type="ftr" sz="quarter" idx="11"/>
          </p:nvPr>
        </p:nvSpPr>
        <p:spPr/>
        <p:txBody>
          <a:bodyPr/>
          <a:lstStyle/>
          <a:p>
            <a:endParaRPr lang="es-EC"/>
          </a:p>
        </p:txBody>
      </p:sp>
      <p:sp>
        <p:nvSpPr>
          <p:cNvPr id="7" name="Marcador de número de diapositiva 6">
            <a:extLst>
              <a:ext uri="{FF2B5EF4-FFF2-40B4-BE49-F238E27FC236}">
                <a16:creationId xmlns:a16="http://schemas.microsoft.com/office/drawing/2014/main" id="{F9DDEC56-A2D0-4E7B-A98D-B2FD35507034}"/>
              </a:ext>
            </a:extLst>
          </p:cNvPr>
          <p:cNvSpPr>
            <a:spLocks noGrp="1"/>
          </p:cNvSpPr>
          <p:nvPr>
            <p:ph type="sldNum" sz="quarter" idx="12"/>
          </p:nvPr>
        </p:nvSpPr>
        <p:spPr/>
        <p:txBody>
          <a:bodyPr/>
          <a:lstStyle/>
          <a:p>
            <a:fld id="{3911DB0A-C5A2-42C3-9A05-72D1FBCD2A07}" type="slidenum">
              <a:rPr lang="es-EC" smtClean="0"/>
              <a:t>‹Nº›</a:t>
            </a:fld>
            <a:endParaRPr lang="es-EC"/>
          </a:p>
        </p:txBody>
      </p:sp>
    </p:spTree>
    <p:extLst>
      <p:ext uri="{BB962C8B-B14F-4D97-AF65-F5344CB8AC3E}">
        <p14:creationId xmlns:p14="http://schemas.microsoft.com/office/powerpoint/2010/main" val="2286451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576EC7-F96B-4574-87FE-F65B4B35C10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EC"/>
          </a:p>
        </p:txBody>
      </p:sp>
      <p:sp>
        <p:nvSpPr>
          <p:cNvPr id="3" name="Marcador de posición de imagen 2">
            <a:extLst>
              <a:ext uri="{FF2B5EF4-FFF2-40B4-BE49-F238E27FC236}">
                <a16:creationId xmlns:a16="http://schemas.microsoft.com/office/drawing/2014/main" id="{86EB9378-B5BA-443C-ABCA-0C62BA52E3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C"/>
          </a:p>
        </p:txBody>
      </p:sp>
      <p:sp>
        <p:nvSpPr>
          <p:cNvPr id="4" name="Marcador de texto 3">
            <a:extLst>
              <a:ext uri="{FF2B5EF4-FFF2-40B4-BE49-F238E27FC236}">
                <a16:creationId xmlns:a16="http://schemas.microsoft.com/office/drawing/2014/main" id="{67628EBD-F077-4C6A-AF50-65A4CE0818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A84F29C-AB7E-432F-95AB-2AEE0CB6DD82}"/>
              </a:ext>
            </a:extLst>
          </p:cNvPr>
          <p:cNvSpPr>
            <a:spLocks noGrp="1"/>
          </p:cNvSpPr>
          <p:nvPr>
            <p:ph type="dt" sz="half" idx="10"/>
          </p:nvPr>
        </p:nvSpPr>
        <p:spPr/>
        <p:txBody>
          <a:bodyPr/>
          <a:lstStyle/>
          <a:p>
            <a:fld id="{0C9B8899-1AFB-4C0A-A67F-C022490972B4}" type="datetimeFigureOut">
              <a:rPr lang="es-EC" smtClean="0"/>
              <a:t>20/9/2022</a:t>
            </a:fld>
            <a:endParaRPr lang="es-EC"/>
          </a:p>
        </p:txBody>
      </p:sp>
      <p:sp>
        <p:nvSpPr>
          <p:cNvPr id="6" name="Marcador de pie de página 5">
            <a:extLst>
              <a:ext uri="{FF2B5EF4-FFF2-40B4-BE49-F238E27FC236}">
                <a16:creationId xmlns:a16="http://schemas.microsoft.com/office/drawing/2014/main" id="{811374E2-F470-49BA-BC66-7D01643E865A}"/>
              </a:ext>
            </a:extLst>
          </p:cNvPr>
          <p:cNvSpPr>
            <a:spLocks noGrp="1"/>
          </p:cNvSpPr>
          <p:nvPr>
            <p:ph type="ftr" sz="quarter" idx="11"/>
          </p:nvPr>
        </p:nvSpPr>
        <p:spPr/>
        <p:txBody>
          <a:bodyPr/>
          <a:lstStyle/>
          <a:p>
            <a:endParaRPr lang="es-EC"/>
          </a:p>
        </p:txBody>
      </p:sp>
      <p:sp>
        <p:nvSpPr>
          <p:cNvPr id="7" name="Marcador de número de diapositiva 6">
            <a:extLst>
              <a:ext uri="{FF2B5EF4-FFF2-40B4-BE49-F238E27FC236}">
                <a16:creationId xmlns:a16="http://schemas.microsoft.com/office/drawing/2014/main" id="{6BE44A9D-9A4A-4080-B132-4C7573F757C5}"/>
              </a:ext>
            </a:extLst>
          </p:cNvPr>
          <p:cNvSpPr>
            <a:spLocks noGrp="1"/>
          </p:cNvSpPr>
          <p:nvPr>
            <p:ph type="sldNum" sz="quarter" idx="12"/>
          </p:nvPr>
        </p:nvSpPr>
        <p:spPr/>
        <p:txBody>
          <a:bodyPr/>
          <a:lstStyle/>
          <a:p>
            <a:fld id="{3911DB0A-C5A2-42C3-9A05-72D1FBCD2A07}" type="slidenum">
              <a:rPr lang="es-EC" smtClean="0"/>
              <a:t>‹Nº›</a:t>
            </a:fld>
            <a:endParaRPr lang="es-EC"/>
          </a:p>
        </p:txBody>
      </p:sp>
    </p:spTree>
    <p:extLst>
      <p:ext uri="{BB962C8B-B14F-4D97-AF65-F5344CB8AC3E}">
        <p14:creationId xmlns:p14="http://schemas.microsoft.com/office/powerpoint/2010/main" val="2387170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5D1AE938-40DC-4E90-B7FA-25361C6E25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EC"/>
          </a:p>
        </p:txBody>
      </p:sp>
      <p:sp>
        <p:nvSpPr>
          <p:cNvPr id="3" name="Marcador de texto 2">
            <a:extLst>
              <a:ext uri="{FF2B5EF4-FFF2-40B4-BE49-F238E27FC236}">
                <a16:creationId xmlns:a16="http://schemas.microsoft.com/office/drawing/2014/main" id="{5C37B2E1-1629-49C3-B46B-84CDF457F1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a:extLst>
              <a:ext uri="{FF2B5EF4-FFF2-40B4-BE49-F238E27FC236}">
                <a16:creationId xmlns:a16="http://schemas.microsoft.com/office/drawing/2014/main" id="{F412E274-1F36-4B07-8A0B-BC396A0C21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9B8899-1AFB-4C0A-A67F-C022490972B4}" type="datetimeFigureOut">
              <a:rPr lang="es-EC" smtClean="0"/>
              <a:t>20/9/2022</a:t>
            </a:fld>
            <a:endParaRPr lang="es-EC"/>
          </a:p>
        </p:txBody>
      </p:sp>
      <p:sp>
        <p:nvSpPr>
          <p:cNvPr id="5" name="Marcador de pie de página 4">
            <a:extLst>
              <a:ext uri="{FF2B5EF4-FFF2-40B4-BE49-F238E27FC236}">
                <a16:creationId xmlns:a16="http://schemas.microsoft.com/office/drawing/2014/main" id="{195B8796-DA6D-4643-8F26-EA2EEE441D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C"/>
          </a:p>
        </p:txBody>
      </p:sp>
      <p:sp>
        <p:nvSpPr>
          <p:cNvPr id="6" name="Marcador de número de diapositiva 5">
            <a:extLst>
              <a:ext uri="{FF2B5EF4-FFF2-40B4-BE49-F238E27FC236}">
                <a16:creationId xmlns:a16="http://schemas.microsoft.com/office/drawing/2014/main" id="{294E6BE5-AC93-4E4A-9CAF-A6980CCE16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11DB0A-C5A2-42C3-9A05-72D1FBCD2A07}" type="slidenum">
              <a:rPr lang="es-EC" smtClean="0"/>
              <a:t>‹Nº›</a:t>
            </a:fld>
            <a:endParaRPr lang="es-EC"/>
          </a:p>
        </p:txBody>
      </p:sp>
    </p:spTree>
    <p:extLst>
      <p:ext uri="{BB962C8B-B14F-4D97-AF65-F5344CB8AC3E}">
        <p14:creationId xmlns:p14="http://schemas.microsoft.com/office/powerpoint/2010/main" val="311358665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es.wikipedia.org/wiki/Memoria_(inform%C3%A1tica)#cite_note-1"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2D99D1-405D-4C10-914A-AEC8F99CADD8}"/>
              </a:ext>
            </a:extLst>
          </p:cNvPr>
          <p:cNvSpPr>
            <a:spLocks noChangeArrowheads="1"/>
          </p:cNvSpPr>
          <p:nvPr/>
        </p:nvSpPr>
        <p:spPr bwMode="auto">
          <a:xfrm>
            <a:off x="134470" y="83371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sp>
        <p:nvSpPr>
          <p:cNvPr id="5" name="Rectangle 4">
            <a:extLst>
              <a:ext uri="{FF2B5EF4-FFF2-40B4-BE49-F238E27FC236}">
                <a16:creationId xmlns:a16="http://schemas.microsoft.com/office/drawing/2014/main" id="{B7ADA9FF-E660-44E5-9876-0CC77F05855D}"/>
              </a:ext>
            </a:extLst>
          </p:cNvPr>
          <p:cNvSpPr>
            <a:spLocks noChangeArrowheads="1"/>
          </p:cNvSpPr>
          <p:nvPr/>
        </p:nvSpPr>
        <p:spPr bwMode="auto">
          <a:xfrm>
            <a:off x="3334321" y="349803"/>
            <a:ext cx="5523357" cy="967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50000"/>
              </a:lnSpc>
              <a:spcBef>
                <a:spcPct val="0"/>
              </a:spcBef>
              <a:spcAft>
                <a:spcPct val="0"/>
              </a:spcAft>
              <a:buClrTx/>
              <a:buSzTx/>
              <a:buFontTx/>
              <a:buNone/>
              <a:tabLst/>
            </a:pPr>
            <a:r>
              <a:rPr kumimoji="0" lang="es-ES" altLang="es-EC" sz="2000" b="1" i="0" u="none" strike="noStrike" cap="none" normalizeH="0" baseline="0" dirty="0">
                <a:ln>
                  <a:noFill/>
                </a:ln>
                <a:solidFill>
                  <a:schemeClr val="tx1"/>
                </a:solidFill>
                <a:effectLst/>
                <a:latin typeface="Arial Black" panose="020B0A04020102020204" pitchFamily="34" charset="0"/>
                <a:ea typeface="Garamond" panose="02020404030301010803" pitchFamily="18" charset="0"/>
                <a:cs typeface="Garamond" panose="02020404030301010803" pitchFamily="18" charset="0"/>
              </a:rPr>
              <a:t>UNIVERSIDAD TÉCNICA DE ESMERALDAS LUIS VARGAS TORRES</a:t>
            </a:r>
            <a:endParaRPr kumimoji="0" lang="es-ES" altLang="es-EC" sz="3600" b="0" i="0" u="none" strike="noStrike" cap="none" normalizeH="0" baseline="0" dirty="0">
              <a:ln>
                <a:noFill/>
              </a:ln>
              <a:solidFill>
                <a:schemeClr val="tx1"/>
              </a:solidFill>
              <a:effectLst/>
              <a:latin typeface="Arial Black" panose="020B0A04020102020204" pitchFamily="34" charset="0"/>
            </a:endParaRPr>
          </a:p>
        </p:txBody>
      </p:sp>
      <p:sp>
        <p:nvSpPr>
          <p:cNvPr id="6" name="Rectangle 5">
            <a:extLst>
              <a:ext uri="{FF2B5EF4-FFF2-40B4-BE49-F238E27FC236}">
                <a16:creationId xmlns:a16="http://schemas.microsoft.com/office/drawing/2014/main" id="{AEFA8997-27B8-4B34-955B-50167CA9ABCF}"/>
              </a:ext>
            </a:extLst>
          </p:cNvPr>
          <p:cNvSpPr>
            <a:spLocks noChangeArrowheads="1"/>
          </p:cNvSpPr>
          <p:nvPr/>
        </p:nvSpPr>
        <p:spPr bwMode="auto">
          <a:xfrm>
            <a:off x="1762120" y="1329258"/>
            <a:ext cx="8667757" cy="4199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50000"/>
              </a:lnSpc>
              <a:spcBef>
                <a:spcPct val="0"/>
              </a:spcBef>
              <a:spcAft>
                <a:spcPct val="0"/>
              </a:spcAft>
              <a:buClrTx/>
              <a:buSzTx/>
              <a:buFontTx/>
              <a:buNone/>
              <a:tabLst/>
            </a:pPr>
            <a:r>
              <a:rPr kumimoji="0" lang="es-ES" altLang="es-EC" sz="2000" b="1" i="0" u="none" strike="noStrike" cap="none" normalizeH="0" baseline="0" dirty="0">
                <a:ln>
                  <a:noFill/>
                </a:ln>
                <a:solidFill>
                  <a:schemeClr val="tx1"/>
                </a:solidFill>
                <a:effectLst/>
                <a:latin typeface="Arial Black" panose="020B0A04020102020204" pitchFamily="34" charset="0"/>
                <a:ea typeface="Garamond" panose="02020404030301010803" pitchFamily="18" charset="0"/>
                <a:cs typeface="Garamond" panose="02020404030301010803" pitchFamily="18" charset="0"/>
              </a:rPr>
              <a:t>FACULTAD DE INGENIERIAS</a:t>
            </a:r>
            <a:endParaRPr kumimoji="0" lang="es-EC" altLang="es-EC" sz="1200" b="1" i="0" u="none" strike="noStrike" cap="none" normalizeH="0" baseline="0" dirty="0">
              <a:ln>
                <a:noFill/>
              </a:ln>
              <a:solidFill>
                <a:schemeClr val="tx1"/>
              </a:solidFill>
              <a:effectLst/>
              <a:latin typeface="Arial Black" panose="020B0A04020102020204" pitchFamily="34" charset="0"/>
            </a:endParaRPr>
          </a:p>
          <a:p>
            <a:pPr marL="0" marR="0" lvl="0" indent="0" algn="ctr" defTabSz="914400" rtl="0" eaLnBrk="0" fontAlgn="base" latinLnBrk="0" hangingPunct="0">
              <a:lnSpc>
                <a:spcPct val="150000"/>
              </a:lnSpc>
              <a:spcBef>
                <a:spcPct val="0"/>
              </a:spcBef>
              <a:spcAft>
                <a:spcPct val="0"/>
              </a:spcAft>
              <a:buClrTx/>
              <a:buSzTx/>
              <a:buFontTx/>
              <a:buNone/>
              <a:tabLst/>
            </a:pPr>
            <a:r>
              <a:rPr kumimoji="0" lang="es-ES" altLang="es-EC" sz="2000" b="1" i="0" u="none" strike="noStrike" cap="none" normalizeH="0" baseline="0" dirty="0">
                <a:ln>
                  <a:noFill/>
                </a:ln>
                <a:solidFill>
                  <a:schemeClr val="tx1"/>
                </a:solidFill>
                <a:effectLst/>
                <a:latin typeface="Arial Black" panose="020B0A04020102020204" pitchFamily="34" charset="0"/>
                <a:ea typeface="Garamond" panose="02020404030301010803" pitchFamily="18" charset="0"/>
                <a:cs typeface="Garamond" panose="02020404030301010803" pitchFamily="18" charset="0"/>
              </a:rPr>
              <a:t>ARQUITECTURA DEL COMPUTADOR</a:t>
            </a:r>
            <a:endParaRPr kumimoji="0" lang="es-EC" altLang="es-EC" sz="1200" b="1" i="0" u="none" strike="noStrike" cap="none" normalizeH="0" baseline="0" dirty="0">
              <a:ln>
                <a:noFill/>
              </a:ln>
              <a:solidFill>
                <a:schemeClr val="tx1"/>
              </a:solidFill>
              <a:effectLst/>
              <a:latin typeface="Arial Black" panose="020B0A04020102020204" pitchFamily="34" charset="0"/>
            </a:endParaRPr>
          </a:p>
          <a:p>
            <a:pPr marL="0" marR="0" lvl="0" indent="0" algn="ctr" defTabSz="914400" rtl="0" eaLnBrk="0" fontAlgn="base" latinLnBrk="0" hangingPunct="0">
              <a:lnSpc>
                <a:spcPct val="150000"/>
              </a:lnSpc>
              <a:spcBef>
                <a:spcPct val="0"/>
              </a:spcBef>
              <a:spcAft>
                <a:spcPct val="0"/>
              </a:spcAft>
              <a:buClrTx/>
              <a:buSzTx/>
              <a:buFontTx/>
              <a:buNone/>
              <a:tabLst/>
            </a:pPr>
            <a:r>
              <a:rPr kumimoji="0" lang="es-ES" altLang="es-EC" sz="2000" b="1" i="0" u="none" strike="noStrike" cap="none" normalizeH="0" baseline="0" dirty="0">
                <a:ln>
                  <a:noFill/>
                </a:ln>
                <a:solidFill>
                  <a:schemeClr val="tx1"/>
                </a:solidFill>
                <a:effectLst/>
                <a:latin typeface="Arial Black" panose="020B0A04020102020204" pitchFamily="34" charset="0"/>
                <a:ea typeface="Garamond" panose="02020404030301010803" pitchFamily="18" charset="0"/>
                <a:cs typeface="Garamond" panose="02020404030301010803" pitchFamily="18" charset="0"/>
              </a:rPr>
              <a:t> TAREA # 2 Unidad # 2</a:t>
            </a:r>
            <a:endParaRPr kumimoji="0" lang="es-EC" altLang="es-EC" sz="1200" b="1" i="0" u="none" strike="noStrike" cap="none" normalizeH="0" baseline="0" dirty="0">
              <a:ln>
                <a:noFill/>
              </a:ln>
              <a:solidFill>
                <a:schemeClr val="tx1"/>
              </a:solidFill>
              <a:effectLst/>
              <a:latin typeface="Arial Black" panose="020B0A04020102020204" pitchFamily="34" charset="0"/>
            </a:endParaRPr>
          </a:p>
          <a:p>
            <a:pPr marL="0" marR="0" lvl="0" indent="0" algn="ctr" defTabSz="914400" rtl="0" eaLnBrk="0" fontAlgn="base" latinLnBrk="0" hangingPunct="0">
              <a:lnSpc>
                <a:spcPct val="150000"/>
              </a:lnSpc>
              <a:spcBef>
                <a:spcPct val="0"/>
              </a:spcBef>
              <a:spcAft>
                <a:spcPct val="0"/>
              </a:spcAft>
              <a:buClrTx/>
              <a:buSzTx/>
              <a:buFontTx/>
              <a:buNone/>
              <a:tabLst/>
            </a:pPr>
            <a:r>
              <a:rPr kumimoji="0" lang="es-ES" altLang="es-EC" sz="2000" b="1" i="0" u="none" strike="noStrike" cap="none" normalizeH="0" baseline="0" dirty="0">
                <a:ln>
                  <a:noFill/>
                </a:ln>
                <a:solidFill>
                  <a:schemeClr val="tx1"/>
                </a:solidFill>
                <a:effectLst/>
                <a:latin typeface="Arial Black" panose="020B0A04020102020204" pitchFamily="34" charset="0"/>
                <a:ea typeface="Garamond" panose="02020404030301010803" pitchFamily="18" charset="0"/>
                <a:cs typeface="Garamond" panose="02020404030301010803" pitchFamily="18" charset="0"/>
              </a:rPr>
              <a:t>TEMA: </a:t>
            </a:r>
            <a:r>
              <a:rPr lang="es-EC" sz="2000" b="0" i="0" dirty="0">
                <a:effectLst/>
                <a:latin typeface="Arial Black" panose="020B0A04020102020204" pitchFamily="34" charset="0"/>
              </a:rPr>
              <a:t>CONJUNTO DE INSTRUCCIONES</a:t>
            </a:r>
            <a:r>
              <a:rPr kumimoji="0" lang="es-ES" altLang="es-EC" sz="2000" b="1" i="0" u="none" strike="noStrike" cap="none" normalizeH="0" baseline="0" dirty="0">
                <a:ln>
                  <a:noFill/>
                </a:ln>
                <a:solidFill>
                  <a:schemeClr val="tx1"/>
                </a:solidFill>
                <a:effectLst/>
                <a:latin typeface="Arial Black" panose="020B0A04020102020204" pitchFamily="34" charset="0"/>
                <a:ea typeface="Garamond" panose="02020404030301010803" pitchFamily="18" charset="0"/>
                <a:cs typeface="Garamond" panose="02020404030301010803" pitchFamily="18" charset="0"/>
              </a:rPr>
              <a:t>	</a:t>
            </a:r>
          </a:p>
          <a:p>
            <a:pPr marL="0" marR="0" lvl="0" indent="0" algn="ctr" defTabSz="914400" rtl="0" eaLnBrk="0" fontAlgn="base" latinLnBrk="0" hangingPunct="0">
              <a:lnSpc>
                <a:spcPct val="150000"/>
              </a:lnSpc>
              <a:spcBef>
                <a:spcPct val="0"/>
              </a:spcBef>
              <a:spcAft>
                <a:spcPct val="0"/>
              </a:spcAft>
              <a:buClrTx/>
              <a:buSzTx/>
              <a:buFontTx/>
              <a:buNone/>
              <a:tabLst/>
            </a:pPr>
            <a:r>
              <a:rPr kumimoji="0" lang="es-ES" altLang="es-EC" sz="2000" b="1" i="0" u="none" strike="noStrike" cap="none" normalizeH="0" baseline="0" dirty="0">
                <a:ln>
                  <a:noFill/>
                </a:ln>
                <a:solidFill>
                  <a:schemeClr val="tx1"/>
                </a:solidFill>
                <a:effectLst/>
                <a:latin typeface="Arial Black" panose="020B0A04020102020204" pitchFamily="34" charset="0"/>
                <a:ea typeface="Garamond" panose="02020404030301010803" pitchFamily="18" charset="0"/>
                <a:cs typeface="Garamond" panose="02020404030301010803" pitchFamily="18" charset="0"/>
              </a:rPr>
              <a:t>DOCENTE: Ing. Henrry Rentería </a:t>
            </a:r>
            <a:endParaRPr kumimoji="0" lang="es-EC" altLang="es-EC" sz="1200" b="1" i="0" u="none" strike="noStrike" cap="none" normalizeH="0" baseline="0" dirty="0">
              <a:ln>
                <a:noFill/>
              </a:ln>
              <a:solidFill>
                <a:schemeClr val="tx1"/>
              </a:solidFill>
              <a:effectLst/>
              <a:latin typeface="Arial Black" panose="020B0A04020102020204" pitchFamily="34" charset="0"/>
            </a:endParaRPr>
          </a:p>
          <a:p>
            <a:pPr marL="0" marR="0" lvl="0" indent="0" algn="ctr" defTabSz="914400" rtl="0" eaLnBrk="0" fontAlgn="base" latinLnBrk="0" hangingPunct="0">
              <a:lnSpc>
                <a:spcPct val="150000"/>
              </a:lnSpc>
              <a:spcBef>
                <a:spcPct val="0"/>
              </a:spcBef>
              <a:spcAft>
                <a:spcPct val="0"/>
              </a:spcAft>
              <a:buClrTx/>
              <a:buSzTx/>
              <a:buFontTx/>
              <a:buNone/>
              <a:tabLst/>
            </a:pPr>
            <a:r>
              <a:rPr kumimoji="0" lang="es-ES" altLang="es-EC" sz="2000" b="1" i="0" u="none" strike="noStrike" cap="none" normalizeH="0" baseline="0" dirty="0">
                <a:ln>
                  <a:noFill/>
                </a:ln>
                <a:solidFill>
                  <a:schemeClr val="tx1"/>
                </a:solidFill>
                <a:effectLst/>
                <a:latin typeface="Arial Black" panose="020B0A04020102020204" pitchFamily="34" charset="0"/>
                <a:ea typeface="Garamond" panose="02020404030301010803" pitchFamily="18" charset="0"/>
                <a:cs typeface="Garamond" panose="02020404030301010803" pitchFamily="18" charset="0"/>
              </a:rPr>
              <a:t>INTEGRANTES: Fidel Pérez, Mirian Lema, Anthony Ganchozo</a:t>
            </a:r>
            <a:endParaRPr kumimoji="0" lang="es-EC" altLang="es-EC" sz="1200" b="1" i="0" u="none" strike="noStrike" cap="none" normalizeH="0" baseline="0" dirty="0">
              <a:ln>
                <a:noFill/>
              </a:ln>
              <a:solidFill>
                <a:schemeClr val="tx1"/>
              </a:solidFill>
              <a:effectLst/>
              <a:latin typeface="Arial Black" panose="020B0A04020102020204" pitchFamily="34" charset="0"/>
            </a:endParaRPr>
          </a:p>
          <a:p>
            <a:pPr marL="0" marR="0" lvl="0" indent="0" algn="ctr" defTabSz="914400" rtl="0" eaLnBrk="0" fontAlgn="base" latinLnBrk="0" hangingPunct="0">
              <a:lnSpc>
                <a:spcPct val="150000"/>
              </a:lnSpc>
              <a:spcBef>
                <a:spcPct val="0"/>
              </a:spcBef>
              <a:spcAft>
                <a:spcPct val="0"/>
              </a:spcAft>
              <a:buClrTx/>
              <a:buSzTx/>
              <a:buFontTx/>
              <a:buNone/>
              <a:tabLst/>
            </a:pPr>
            <a:r>
              <a:rPr kumimoji="0" lang="es-ES" altLang="es-EC" sz="2000" b="1" i="0" u="none" strike="noStrike" cap="none" normalizeH="0" baseline="0" dirty="0">
                <a:ln>
                  <a:noFill/>
                </a:ln>
                <a:solidFill>
                  <a:schemeClr val="tx1"/>
                </a:solidFill>
                <a:effectLst/>
                <a:latin typeface="Arial Black" panose="020B0A04020102020204" pitchFamily="34" charset="0"/>
                <a:ea typeface="Garamond" panose="02020404030301010803" pitchFamily="18" charset="0"/>
                <a:cs typeface="Garamond" panose="02020404030301010803" pitchFamily="18" charset="0"/>
              </a:rPr>
              <a:t>                         NIVEL: 3</a:t>
            </a:r>
            <a:r>
              <a:rPr kumimoji="0" lang="es-ES" altLang="es-EC" sz="2000" b="1" i="0" u="none" strike="noStrike" cap="none" normalizeH="0" baseline="30000" dirty="0">
                <a:ln>
                  <a:noFill/>
                </a:ln>
                <a:solidFill>
                  <a:schemeClr val="tx1"/>
                </a:solidFill>
                <a:effectLst/>
                <a:latin typeface="Arial Black" panose="020B0A04020102020204" pitchFamily="34" charset="0"/>
                <a:ea typeface="Garamond" panose="02020404030301010803" pitchFamily="18" charset="0"/>
                <a:cs typeface="Garamond" panose="02020404030301010803" pitchFamily="18" charset="0"/>
              </a:rPr>
              <a:t>ro</a:t>
            </a:r>
            <a:r>
              <a:rPr kumimoji="0" lang="es-ES" altLang="es-EC" sz="2000" b="1" i="0" u="none" strike="noStrike" cap="none" normalizeH="0" baseline="0" dirty="0">
                <a:ln>
                  <a:noFill/>
                </a:ln>
                <a:solidFill>
                  <a:schemeClr val="tx1"/>
                </a:solidFill>
                <a:effectLst/>
                <a:latin typeface="Arial Black" panose="020B0A04020102020204" pitchFamily="34" charset="0"/>
                <a:ea typeface="Garamond" panose="02020404030301010803" pitchFamily="18" charset="0"/>
                <a:cs typeface="Garamond" panose="02020404030301010803" pitchFamily="18" charset="0"/>
              </a:rPr>
              <a:t>		</a:t>
            </a:r>
          </a:p>
          <a:p>
            <a:pPr marL="0" marR="0" lvl="0" indent="0" algn="ctr" defTabSz="914400" rtl="0" eaLnBrk="0" fontAlgn="base" latinLnBrk="0" hangingPunct="0">
              <a:lnSpc>
                <a:spcPct val="150000"/>
              </a:lnSpc>
              <a:spcBef>
                <a:spcPct val="0"/>
              </a:spcBef>
              <a:spcAft>
                <a:spcPct val="0"/>
              </a:spcAft>
              <a:buClrTx/>
              <a:buSzTx/>
              <a:buFontTx/>
              <a:buNone/>
              <a:tabLst/>
            </a:pPr>
            <a:r>
              <a:rPr kumimoji="0" lang="es-ES" altLang="es-EC" sz="2000" b="1" i="0" u="none" strike="noStrike" cap="none" normalizeH="0" baseline="0" dirty="0">
                <a:ln>
                  <a:noFill/>
                </a:ln>
                <a:solidFill>
                  <a:schemeClr val="tx1"/>
                </a:solidFill>
                <a:effectLst/>
                <a:latin typeface="Arial Black" panose="020B0A04020102020204" pitchFamily="34" charset="0"/>
                <a:ea typeface="Garamond" panose="02020404030301010803" pitchFamily="18" charset="0"/>
                <a:cs typeface="Garamond" panose="02020404030301010803" pitchFamily="18" charset="0"/>
              </a:rPr>
              <a:t>                    PARALELO: “B”		</a:t>
            </a:r>
            <a:endParaRPr kumimoji="0" lang="es-EC" altLang="es-EC" sz="1200" b="1" i="0" u="none" strike="noStrike" cap="none" normalizeH="0" baseline="0" dirty="0">
              <a:ln>
                <a:noFill/>
              </a:ln>
              <a:solidFill>
                <a:schemeClr val="tx1"/>
              </a:solidFill>
              <a:effectLst/>
              <a:latin typeface="Arial Black" panose="020B0A04020102020204" pitchFamily="34" charset="0"/>
            </a:endParaRPr>
          </a:p>
          <a:p>
            <a:pPr marL="0" marR="0" lvl="0" indent="0" algn="ctr" defTabSz="914400" rtl="0" eaLnBrk="0" fontAlgn="base" latinLnBrk="0" hangingPunct="0">
              <a:lnSpc>
                <a:spcPct val="150000"/>
              </a:lnSpc>
              <a:spcBef>
                <a:spcPct val="0"/>
              </a:spcBef>
              <a:spcAft>
                <a:spcPct val="0"/>
              </a:spcAft>
              <a:buClrTx/>
              <a:buSzTx/>
              <a:buFontTx/>
              <a:buNone/>
              <a:tabLst/>
            </a:pPr>
            <a:r>
              <a:rPr kumimoji="0" lang="es-ES" altLang="es-EC" sz="2000" b="1" i="0" u="none" strike="noStrike" cap="none" normalizeH="0" baseline="0" dirty="0">
                <a:ln>
                  <a:noFill/>
                </a:ln>
                <a:solidFill>
                  <a:schemeClr val="tx1"/>
                </a:solidFill>
                <a:effectLst/>
                <a:latin typeface="Arial Black" panose="020B0A04020102020204" pitchFamily="34" charset="0"/>
                <a:ea typeface="Garamond" panose="02020404030301010803" pitchFamily="18" charset="0"/>
                <a:cs typeface="Garamond" panose="02020404030301010803" pitchFamily="18" charset="0"/>
              </a:rPr>
              <a:t>FECHA: 21/09/2022</a:t>
            </a:r>
            <a:endParaRPr kumimoji="0" lang="es-ES" altLang="es-EC" sz="3600" b="1" i="0" u="none" strike="noStrike" cap="none" normalizeH="0" baseline="0" dirty="0">
              <a:ln>
                <a:noFill/>
              </a:ln>
              <a:solidFill>
                <a:schemeClr val="tx1"/>
              </a:solidFill>
              <a:effectLst/>
              <a:latin typeface="Arial Black" panose="020B0A04020102020204" pitchFamily="34" charset="0"/>
            </a:endParaRPr>
          </a:p>
        </p:txBody>
      </p:sp>
      <p:pic>
        <p:nvPicPr>
          <p:cNvPr id="11" name="Imagen 10">
            <a:extLst>
              <a:ext uri="{FF2B5EF4-FFF2-40B4-BE49-F238E27FC236}">
                <a16:creationId xmlns:a16="http://schemas.microsoft.com/office/drawing/2014/main" id="{81CF9BEE-A6F4-4F03-9F8D-DB6FC33A9B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5564" y="236274"/>
            <a:ext cx="1282959" cy="1539551"/>
          </a:xfrm>
          <a:prstGeom prst="rect">
            <a:avLst/>
          </a:prstGeom>
        </p:spPr>
      </p:pic>
      <p:pic>
        <p:nvPicPr>
          <p:cNvPr id="13" name="Imagen 12">
            <a:extLst>
              <a:ext uri="{FF2B5EF4-FFF2-40B4-BE49-F238E27FC236}">
                <a16:creationId xmlns:a16="http://schemas.microsoft.com/office/drawing/2014/main" id="{6678FEDC-7CCC-4754-866A-354607808D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4956" y="259530"/>
            <a:ext cx="1601454" cy="1605576"/>
          </a:xfrm>
          <a:prstGeom prst="rect">
            <a:avLst/>
          </a:prstGeom>
        </p:spPr>
      </p:pic>
    </p:spTree>
    <p:extLst>
      <p:ext uri="{BB962C8B-B14F-4D97-AF65-F5344CB8AC3E}">
        <p14:creationId xmlns:p14="http://schemas.microsoft.com/office/powerpoint/2010/main" val="3786671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3B72A317-96C3-4302-96BB-319678DEEB9A}"/>
              </a:ext>
            </a:extLst>
          </p:cNvPr>
          <p:cNvSpPr>
            <a:spLocks noChangeArrowheads="1"/>
          </p:cNvSpPr>
          <p:nvPr/>
        </p:nvSpPr>
        <p:spPr bwMode="auto">
          <a:xfrm>
            <a:off x="757518" y="1015492"/>
            <a:ext cx="93188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C" altLang="es-EC" sz="16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Bifurcación Incondicional</a:t>
            </a:r>
            <a:r>
              <a:rPr kumimoji="0" lang="es-EC" altLang="es-EC" sz="16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EC" altLang="es-EC"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Este tipo de bifurcación se realiza siempre que el flujo del programa pase por la instrucción sin la necesidad de cumplir una condición.</a:t>
            </a:r>
            <a:endParaRPr kumimoji="0" lang="es-EC" altLang="es-EC" sz="1600" b="0" i="0" u="none" strike="noStrike" cap="none" normalizeH="0" baseline="0" dirty="0">
              <a:ln>
                <a:noFill/>
              </a:ln>
              <a:solidFill>
                <a:schemeClr val="tx1"/>
              </a:solidFill>
              <a:effectLst/>
              <a:latin typeface="Arial" panose="020B0604020202020204" pitchFamily="34" charset="0"/>
            </a:endParaRPr>
          </a:p>
        </p:txBody>
      </p:sp>
      <p:sp>
        <p:nvSpPr>
          <p:cNvPr id="5" name="Rectangle 3">
            <a:extLst>
              <a:ext uri="{FF2B5EF4-FFF2-40B4-BE49-F238E27FC236}">
                <a16:creationId xmlns:a16="http://schemas.microsoft.com/office/drawing/2014/main" id="{2F52C351-D948-4CEC-95AD-8E855A1DBB49}"/>
              </a:ext>
            </a:extLst>
          </p:cNvPr>
          <p:cNvSpPr>
            <a:spLocks noChangeArrowheads="1"/>
          </p:cNvSpPr>
          <p:nvPr/>
        </p:nvSpPr>
        <p:spPr bwMode="auto">
          <a:xfrm>
            <a:off x="757518" y="1705269"/>
            <a:ext cx="9587753" cy="754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C" altLang="es-EC" sz="11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C" altLang="es-EC" sz="16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Bifurcación Condicional:</a:t>
            </a:r>
            <a:r>
              <a:rPr kumimoji="0" lang="es-EC" altLang="es-EC"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La bifurcación depende del cumplimiento de una determinada condición. Si se cumple la condición, el flujo sigue ejecutando la acción F2. Si no se cumple, se ejecuta la acción F1.</a:t>
            </a:r>
            <a:r>
              <a:rPr kumimoji="0" lang="es-EC" altLang="es-EC" sz="1600" b="0" i="0" u="none" strike="noStrike" cap="none" normalizeH="0" baseline="0" dirty="0">
                <a:ln>
                  <a:noFill/>
                </a:ln>
                <a:solidFill>
                  <a:schemeClr val="tx1"/>
                </a:solidFill>
                <a:effectLst/>
              </a:rPr>
              <a:t> </a:t>
            </a:r>
            <a:endParaRPr kumimoji="0" lang="es-EC" altLang="es-EC" sz="1600" b="0" i="0" u="none" strike="noStrike" cap="none" normalizeH="0" baseline="0" dirty="0">
              <a:ln>
                <a:noFill/>
              </a:ln>
              <a:solidFill>
                <a:schemeClr val="tx1"/>
              </a:solidFill>
              <a:effectLst/>
              <a:latin typeface="Arial" panose="020B0604020202020204" pitchFamily="34" charset="0"/>
            </a:endParaRPr>
          </a:p>
        </p:txBody>
      </p:sp>
      <p:pic>
        <p:nvPicPr>
          <p:cNvPr id="2052" name="Imagen 15">
            <a:extLst>
              <a:ext uri="{FF2B5EF4-FFF2-40B4-BE49-F238E27FC236}">
                <a16:creationId xmlns:a16="http://schemas.microsoft.com/office/drawing/2014/main" id="{268E5655-35BB-4E1A-A7FF-200C0D42E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2782" t="56737" r="43109" b="23550"/>
          <a:stretch>
            <a:fillRect/>
          </a:stretch>
        </p:blipFill>
        <p:spPr bwMode="auto">
          <a:xfrm>
            <a:off x="2037361" y="2564324"/>
            <a:ext cx="6508114" cy="2993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7956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A078BA6-38AF-4341-8900-97DD1A9FACDA}"/>
              </a:ext>
            </a:extLst>
          </p:cNvPr>
          <p:cNvSpPr>
            <a:spLocks noGrp="1"/>
          </p:cNvSpPr>
          <p:nvPr>
            <p:ph idx="1"/>
          </p:nvPr>
        </p:nvSpPr>
        <p:spPr>
          <a:xfrm>
            <a:off x="685800" y="140261"/>
            <a:ext cx="10515600" cy="4351338"/>
          </a:xfrm>
        </p:spPr>
        <p:txBody>
          <a:bodyPr/>
          <a:lstStyle/>
          <a:p>
            <a:pPr marL="0" indent="0">
              <a:lnSpc>
                <a:spcPct val="115000"/>
              </a:lnSpc>
              <a:spcAft>
                <a:spcPts val="1000"/>
              </a:spcAft>
              <a:buNone/>
            </a:pPr>
            <a:r>
              <a:rPr lang="es-EC" sz="1800" b="1" dirty="0">
                <a:solidFill>
                  <a:srgbClr val="000000"/>
                </a:solidFill>
                <a:effectLst/>
                <a:latin typeface="Times New Roman" panose="02020603050405020304" pitchFamily="18" charset="0"/>
                <a:ea typeface="Calibri" panose="020F0502020204030204" pitchFamily="34" charset="0"/>
              </a:rPr>
              <a:t>Instrucciones de llamado y vuelta de subrutinas:</a:t>
            </a:r>
            <a:r>
              <a:rPr lang="es-EC" sz="1800" dirty="0">
                <a:solidFill>
                  <a:srgbClr val="000000"/>
                </a:solidFill>
                <a:effectLst/>
                <a:latin typeface="Times New Roman" panose="02020603050405020304" pitchFamily="18" charset="0"/>
                <a:ea typeface="Calibri" panose="020F0502020204030204" pitchFamily="34" charset="0"/>
              </a:rPr>
              <a:t> </a:t>
            </a:r>
            <a:r>
              <a:rPr lang="es-EC" sz="1800" dirty="0">
                <a:solidFill>
                  <a:srgbClr val="333333"/>
                </a:solidFill>
                <a:effectLst/>
                <a:latin typeface="Times New Roman" panose="02020603050405020304" pitchFamily="18" charset="0"/>
                <a:ea typeface="Times New Roman" panose="02020603050405020304" pitchFamily="18" charset="0"/>
              </a:rPr>
              <a:t>Una subrutina es un conjunto de instrucciones que hace una función concreta y al que normalmente se llama varias veces dentro del programa principal.</a:t>
            </a:r>
            <a:endParaRPr lang="es-EC" sz="1800" dirty="0">
              <a:effectLst/>
              <a:latin typeface="Calibri" panose="020F0502020204030204" pitchFamily="34" charset="0"/>
              <a:ea typeface="Calibri" panose="020F0502020204030204" pitchFamily="34" charset="0"/>
            </a:endParaRPr>
          </a:p>
          <a:p>
            <a:pPr marL="0" indent="0">
              <a:lnSpc>
                <a:spcPct val="115000"/>
              </a:lnSpc>
              <a:spcAft>
                <a:spcPts val="750"/>
              </a:spcAft>
              <a:buNone/>
            </a:pPr>
            <a:r>
              <a:rPr lang="es-EC" sz="1800" dirty="0">
                <a:solidFill>
                  <a:srgbClr val="333333"/>
                </a:solidFill>
                <a:effectLst/>
                <a:latin typeface="Times New Roman" panose="02020603050405020304" pitchFamily="18" charset="0"/>
                <a:ea typeface="Times New Roman" panose="02020603050405020304" pitchFamily="18" charset="0"/>
              </a:rPr>
              <a:t>Tanto las instrucciones de salto como las de llamada y retorno a subrutina permiten romper la secuencia de ejecución de un programa, pero las últimas garantizan la vuelta al punto donde se ha roto la secuencia una vez ha finalizado la ejecución.</a:t>
            </a:r>
            <a:endParaRPr lang="es-EC" sz="1800" dirty="0">
              <a:effectLst/>
              <a:latin typeface="Calibri" panose="020F0502020204030204" pitchFamily="34" charset="0"/>
              <a:ea typeface="Calibri" panose="020F0502020204030204" pitchFamily="34" charset="0"/>
            </a:endParaRPr>
          </a:p>
          <a:p>
            <a:pPr marL="0" indent="0">
              <a:lnSpc>
                <a:spcPct val="115000"/>
              </a:lnSpc>
              <a:spcAft>
                <a:spcPts val="750"/>
              </a:spcAft>
              <a:buNone/>
            </a:pPr>
            <a:r>
              <a:rPr lang="es-EC" sz="1800" dirty="0">
                <a:solidFill>
                  <a:srgbClr val="333333"/>
                </a:solidFill>
                <a:effectLst/>
                <a:latin typeface="Times New Roman" panose="02020603050405020304" pitchFamily="18" charset="0"/>
                <a:ea typeface="Times New Roman" panose="02020603050405020304" pitchFamily="18" charset="0"/>
              </a:rPr>
              <a:t>Las llamadas a subrutinas llevan a cabo dos operaciones:</a:t>
            </a:r>
            <a:endParaRPr lang="es-EC" sz="1800" dirty="0">
              <a:effectLst/>
              <a:latin typeface="Calibri" panose="020F0502020204030204" pitchFamily="34" charset="0"/>
              <a:ea typeface="Calibri" panose="020F0502020204030204" pitchFamily="34" charset="0"/>
            </a:endParaRPr>
          </a:p>
          <a:p>
            <a:pPr marL="0" indent="0">
              <a:buNone/>
            </a:pPr>
            <a:r>
              <a:rPr lang="es-EC" sz="1800" b="1" dirty="0">
                <a:solidFill>
                  <a:srgbClr val="333333"/>
                </a:solidFill>
                <a:effectLst/>
                <a:latin typeface="Times New Roman" panose="02020603050405020304" pitchFamily="18" charset="0"/>
                <a:ea typeface="Times New Roman" panose="02020603050405020304" pitchFamily="18" charset="0"/>
              </a:rPr>
              <a:t>1)</a:t>
            </a:r>
            <a:r>
              <a:rPr lang="es-EC" sz="1800" dirty="0">
                <a:solidFill>
                  <a:srgbClr val="333333"/>
                </a:solidFill>
                <a:effectLst/>
                <a:latin typeface="Times New Roman" panose="02020603050405020304" pitchFamily="18" charset="0"/>
                <a:ea typeface="Times New Roman" panose="02020603050405020304" pitchFamily="18" charset="0"/>
              </a:rPr>
              <a:t> Guardar el valor del PC en una localización conocida para que cuando finalice la ejecución de la subrutina pueda retornar al punto de ejecución donde se encontraba y continuar la secuencia de ejecución.</a:t>
            </a:r>
          </a:p>
          <a:p>
            <a:pPr marL="0" indent="0">
              <a:buNone/>
            </a:pPr>
            <a:r>
              <a:rPr lang="es-EC" sz="1800" b="1" dirty="0">
                <a:solidFill>
                  <a:srgbClr val="333333"/>
                </a:solidFill>
                <a:effectLst/>
                <a:latin typeface="Times New Roman" panose="02020603050405020304" pitchFamily="18" charset="0"/>
                <a:ea typeface="Times New Roman" panose="02020603050405020304" pitchFamily="18" charset="0"/>
              </a:rPr>
              <a:t>2)</a:t>
            </a:r>
            <a:r>
              <a:rPr lang="es-EC" sz="1800" dirty="0">
                <a:solidFill>
                  <a:srgbClr val="333333"/>
                </a:solidFill>
                <a:effectLst/>
                <a:latin typeface="Times New Roman" panose="02020603050405020304" pitchFamily="18" charset="0"/>
                <a:ea typeface="Times New Roman" panose="02020603050405020304" pitchFamily="18" charset="0"/>
              </a:rPr>
              <a:t> Cargar en el PC la dirección expresada por el operando de la instrucción para transferir el control a la subrutina.</a:t>
            </a:r>
            <a:endParaRPr lang="es-EC" sz="1800" dirty="0">
              <a:effectLst/>
              <a:latin typeface="Calibri" panose="020F0502020204030204" pitchFamily="34" charset="0"/>
              <a:ea typeface="Calibri" panose="020F0502020204030204" pitchFamily="34" charset="0"/>
            </a:endParaRPr>
          </a:p>
          <a:p>
            <a:pPr marL="0" indent="0">
              <a:buNone/>
            </a:pPr>
            <a:endParaRPr lang="es-EC" dirty="0"/>
          </a:p>
        </p:txBody>
      </p:sp>
      <p:pic>
        <p:nvPicPr>
          <p:cNvPr id="4" name="Imagen 3">
            <a:extLst>
              <a:ext uri="{FF2B5EF4-FFF2-40B4-BE49-F238E27FC236}">
                <a16:creationId xmlns:a16="http://schemas.microsoft.com/office/drawing/2014/main" id="{D6A853F7-D2CB-41C7-8319-5088B9C9D856}"/>
              </a:ext>
            </a:extLst>
          </p:cNvPr>
          <p:cNvPicPr/>
          <p:nvPr/>
        </p:nvPicPr>
        <p:blipFill rotWithShape="1">
          <a:blip r:embed="rId2">
            <a:extLst>
              <a:ext uri="{28A0092B-C50C-407E-A947-70E740481C1C}">
                <a14:useLocalDpi xmlns:a14="http://schemas.microsoft.com/office/drawing/2010/main" val="0"/>
              </a:ext>
            </a:extLst>
          </a:blip>
          <a:srcRect l="12795" t="42228" r="56510" b="30695"/>
          <a:stretch/>
        </p:blipFill>
        <p:spPr bwMode="auto">
          <a:xfrm>
            <a:off x="2763538" y="3810000"/>
            <a:ext cx="5950156" cy="290773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20989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F9CDBC5-CD19-47E4-AC51-3B4E0A8086CB}"/>
              </a:ext>
            </a:extLst>
          </p:cNvPr>
          <p:cNvSpPr>
            <a:spLocks noGrp="1"/>
          </p:cNvSpPr>
          <p:nvPr>
            <p:ph idx="1"/>
          </p:nvPr>
        </p:nvSpPr>
        <p:spPr>
          <a:xfrm>
            <a:off x="658906" y="301625"/>
            <a:ext cx="10515600" cy="4351338"/>
          </a:xfrm>
        </p:spPr>
        <p:txBody>
          <a:bodyPr/>
          <a:lstStyle/>
          <a:p>
            <a:pPr marL="0" indent="0">
              <a:buNone/>
            </a:pPr>
            <a:r>
              <a:rPr lang="es-EC" sz="1800" b="1" dirty="0">
                <a:effectLst/>
                <a:latin typeface="Times New Roman" panose="02020603050405020304" pitchFamily="18" charset="0"/>
                <a:ea typeface="Calibri" panose="020F0502020204030204" pitchFamily="34" charset="0"/>
              </a:rPr>
              <a:t>Instrucciones varias (misceláneas):</a:t>
            </a:r>
            <a:r>
              <a:rPr lang="es-EC" sz="1800" dirty="0">
                <a:effectLst/>
                <a:latin typeface="Times New Roman" panose="02020603050405020304" pitchFamily="18" charset="0"/>
                <a:ea typeface="Calibri" panose="020F0502020204030204" pitchFamily="34" charset="0"/>
              </a:rPr>
              <a:t> Operaciones del </a:t>
            </a:r>
            <a:r>
              <a:rPr lang="es-EC" sz="1800" dirty="0" err="1">
                <a:effectLst/>
                <a:latin typeface="Times New Roman" panose="02020603050405020304" pitchFamily="18" charset="0"/>
                <a:ea typeface="Calibri" panose="020F0502020204030204" pitchFamily="34" charset="0"/>
              </a:rPr>
              <a:t>stack</a:t>
            </a:r>
            <a:r>
              <a:rPr lang="es-EC" sz="1800" dirty="0">
                <a:effectLst/>
                <a:latin typeface="Times New Roman" panose="02020603050405020304" pitchFamily="18" charset="0"/>
                <a:ea typeface="Calibri" panose="020F0502020204030204" pitchFamily="34" charset="0"/>
              </a:rPr>
              <a:t>, Instrucciones relacionadas con</a:t>
            </a:r>
            <a:r>
              <a:rPr lang="es-EC" sz="1800" dirty="0">
                <a:latin typeface="Calibri" panose="020F0502020204030204" pitchFamily="34" charset="0"/>
                <a:ea typeface="Calibri" panose="020F0502020204030204" pitchFamily="34" charset="0"/>
              </a:rPr>
              <a:t> </a:t>
            </a:r>
            <a:r>
              <a:rPr lang="es-EC" sz="1800" dirty="0">
                <a:effectLst/>
                <a:latin typeface="Times New Roman" panose="02020603050405020304" pitchFamily="18" charset="0"/>
                <a:ea typeface="Calibri" panose="020F0502020204030204" pitchFamily="34" charset="0"/>
              </a:rPr>
              <a:t>las interrupciones.</a:t>
            </a:r>
            <a:endParaRPr lang="es-EC" sz="1800" dirty="0">
              <a:effectLst/>
              <a:latin typeface="Calibri" panose="020F0502020204030204" pitchFamily="34" charset="0"/>
              <a:ea typeface="Calibri" panose="020F0502020204030204" pitchFamily="34" charset="0"/>
            </a:endParaRPr>
          </a:p>
          <a:p>
            <a:pPr marL="0" indent="0">
              <a:lnSpc>
                <a:spcPct val="115000"/>
              </a:lnSpc>
              <a:spcAft>
                <a:spcPts val="750"/>
              </a:spcAft>
              <a:buNone/>
            </a:pPr>
            <a:r>
              <a:rPr lang="es-EC" sz="1800" dirty="0">
                <a:solidFill>
                  <a:srgbClr val="333333"/>
                </a:solidFill>
                <a:effectLst/>
                <a:latin typeface="Times New Roman" panose="02020603050405020304" pitchFamily="18" charset="0"/>
                <a:ea typeface="Times New Roman" panose="02020603050405020304" pitchFamily="18" charset="0"/>
              </a:rPr>
              <a:t>La interrupción de software es un tipo de instrucción que implementa una interrupción llamando a una rutina de servicio de interrupción (RSI). Estos servicios generalmente son rutinas del sistema operativo para facilitar al programador las operaciones de E/S y de acceso a diferentes elementos del hardware.</a:t>
            </a:r>
            <a:endParaRPr lang="es-EC" sz="1800" dirty="0">
              <a:effectLst/>
              <a:latin typeface="Calibri" panose="020F0502020204030204" pitchFamily="34" charset="0"/>
              <a:ea typeface="Calibri" panose="020F0502020204030204" pitchFamily="34" charset="0"/>
            </a:endParaRPr>
          </a:p>
          <a:p>
            <a:pPr marL="0" indent="0">
              <a:lnSpc>
                <a:spcPct val="115000"/>
              </a:lnSpc>
              <a:spcAft>
                <a:spcPts val="750"/>
              </a:spcAft>
              <a:buNone/>
            </a:pPr>
            <a:r>
              <a:rPr lang="es-EC" sz="1800" b="1" dirty="0">
                <a:solidFill>
                  <a:srgbClr val="333333"/>
                </a:solidFill>
                <a:effectLst/>
                <a:latin typeface="Times New Roman" panose="02020603050405020304" pitchFamily="18" charset="0"/>
                <a:ea typeface="Times New Roman" panose="02020603050405020304" pitchFamily="18" charset="0"/>
              </a:rPr>
              <a:t>1)</a:t>
            </a:r>
            <a:r>
              <a:rPr lang="es-EC" sz="1800" dirty="0">
                <a:solidFill>
                  <a:srgbClr val="333333"/>
                </a:solidFill>
                <a:effectLst/>
                <a:latin typeface="Times New Roman" panose="02020603050405020304" pitchFamily="18" charset="0"/>
                <a:ea typeface="Times New Roman" panose="02020603050405020304" pitchFamily="18" charset="0"/>
              </a:rPr>
              <a:t> Guardar el valor del registro de estado y del PC en la pila del sistema para que cuando finalice la ejecución de la RSI pueda retornar al punto de ejecución donde se encontraba y continuar la secuencia de ejecución.</a:t>
            </a:r>
            <a:endParaRPr lang="es-EC" sz="1800" dirty="0">
              <a:effectLst/>
              <a:latin typeface="Calibri" panose="020F0502020204030204" pitchFamily="34" charset="0"/>
              <a:ea typeface="Calibri" panose="020F0502020204030204" pitchFamily="34" charset="0"/>
            </a:endParaRPr>
          </a:p>
          <a:p>
            <a:pPr marL="0" indent="0">
              <a:lnSpc>
                <a:spcPct val="115000"/>
              </a:lnSpc>
              <a:spcAft>
                <a:spcPts val="750"/>
              </a:spcAft>
              <a:buNone/>
            </a:pPr>
            <a:r>
              <a:rPr lang="es-EC" sz="1800" b="1" dirty="0">
                <a:solidFill>
                  <a:srgbClr val="333333"/>
                </a:solidFill>
                <a:effectLst/>
                <a:latin typeface="Times New Roman" panose="02020603050405020304" pitchFamily="18" charset="0"/>
                <a:ea typeface="Times New Roman" panose="02020603050405020304" pitchFamily="18" charset="0"/>
              </a:rPr>
              <a:t>2)</a:t>
            </a:r>
            <a:r>
              <a:rPr lang="es-EC" sz="1800" dirty="0">
                <a:solidFill>
                  <a:srgbClr val="333333"/>
                </a:solidFill>
                <a:effectLst/>
                <a:latin typeface="Times New Roman" panose="02020603050405020304" pitchFamily="18" charset="0"/>
                <a:ea typeface="Times New Roman" panose="02020603050405020304" pitchFamily="18" charset="0"/>
              </a:rPr>
              <a:t> Cargar en el PC la dirección donde se encuentra el código de la RSI. Si es un sistema con las interrupciones vectorizadas, la dirección la obtendremos de la tabla de vectores de interrupción.</a:t>
            </a:r>
            <a:endParaRPr lang="es-EC" sz="1800" dirty="0">
              <a:effectLst/>
              <a:latin typeface="Calibri" panose="020F0502020204030204" pitchFamily="34" charset="0"/>
              <a:ea typeface="Calibri" panose="020F0502020204030204" pitchFamily="34" charset="0"/>
            </a:endParaRPr>
          </a:p>
          <a:p>
            <a:pPr marL="0" indent="0">
              <a:buNone/>
            </a:pPr>
            <a:r>
              <a:rPr lang="es-EC" sz="1800" dirty="0">
                <a:solidFill>
                  <a:srgbClr val="333333"/>
                </a:solidFill>
                <a:effectLst/>
                <a:latin typeface="Times New Roman" panose="02020603050405020304" pitchFamily="18" charset="0"/>
                <a:ea typeface="Calibri" panose="020F0502020204030204" pitchFamily="34" charset="0"/>
              </a:rPr>
              <a:t>Ejemplo de instrucción de interrupción de software en la arquitectura Intel x86-64.</a:t>
            </a:r>
            <a:endParaRPr lang="es-EC" dirty="0"/>
          </a:p>
        </p:txBody>
      </p:sp>
      <p:pic>
        <p:nvPicPr>
          <p:cNvPr id="7" name="Imagen 6">
            <a:extLst>
              <a:ext uri="{FF2B5EF4-FFF2-40B4-BE49-F238E27FC236}">
                <a16:creationId xmlns:a16="http://schemas.microsoft.com/office/drawing/2014/main" id="{9747CFCB-89B6-4CF4-A3D1-7C3D864D8BEB}"/>
              </a:ext>
            </a:extLst>
          </p:cNvPr>
          <p:cNvPicPr/>
          <p:nvPr/>
        </p:nvPicPr>
        <p:blipFill rotWithShape="1">
          <a:blip r:embed="rId2">
            <a:extLst>
              <a:ext uri="{28A0092B-C50C-407E-A947-70E740481C1C}">
                <a14:useLocalDpi xmlns:a14="http://schemas.microsoft.com/office/drawing/2010/main" val="0"/>
              </a:ext>
            </a:extLst>
          </a:blip>
          <a:srcRect l="13038" t="33132" r="31292" b="55171"/>
          <a:stretch/>
        </p:blipFill>
        <p:spPr bwMode="auto">
          <a:xfrm>
            <a:off x="1017494" y="3918755"/>
            <a:ext cx="10260106" cy="232068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64005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800FD2-0915-4CC3-9806-7822DD04C1A5}"/>
              </a:ext>
            </a:extLst>
          </p:cNvPr>
          <p:cNvSpPr>
            <a:spLocks noGrp="1"/>
          </p:cNvSpPr>
          <p:nvPr>
            <p:ph type="title"/>
          </p:nvPr>
        </p:nvSpPr>
        <p:spPr>
          <a:xfrm>
            <a:off x="3850341" y="0"/>
            <a:ext cx="3249706" cy="513416"/>
          </a:xfrm>
        </p:spPr>
        <p:txBody>
          <a:bodyPr/>
          <a:lstStyle/>
          <a:p>
            <a:r>
              <a:rPr lang="es-EC" sz="1800" b="1" dirty="0">
                <a:solidFill>
                  <a:srgbClr val="333333"/>
                </a:solidFill>
                <a:effectLst/>
                <a:latin typeface="Times New Roman" panose="02020603050405020304" pitchFamily="18" charset="0"/>
              </a:rPr>
              <a:t>Instrucciones de entrada/salida</a:t>
            </a:r>
            <a:endParaRPr lang="es-EC" dirty="0"/>
          </a:p>
        </p:txBody>
      </p:sp>
      <p:sp>
        <p:nvSpPr>
          <p:cNvPr id="3" name="Marcador de contenido 2">
            <a:extLst>
              <a:ext uri="{FF2B5EF4-FFF2-40B4-BE49-F238E27FC236}">
                <a16:creationId xmlns:a16="http://schemas.microsoft.com/office/drawing/2014/main" id="{1A277387-B04C-4919-97C0-B7EC63A2FD47}"/>
              </a:ext>
            </a:extLst>
          </p:cNvPr>
          <p:cNvSpPr>
            <a:spLocks noGrp="1"/>
          </p:cNvSpPr>
          <p:nvPr>
            <p:ph idx="1"/>
          </p:nvPr>
        </p:nvSpPr>
        <p:spPr>
          <a:xfrm>
            <a:off x="1044388" y="387911"/>
            <a:ext cx="10515600" cy="6272866"/>
          </a:xfrm>
        </p:spPr>
        <p:txBody>
          <a:bodyPr>
            <a:normAutofit/>
          </a:bodyPr>
          <a:lstStyle/>
          <a:p>
            <a:pPr marL="0" indent="0">
              <a:lnSpc>
                <a:spcPct val="115000"/>
              </a:lnSpc>
              <a:spcAft>
                <a:spcPts val="750"/>
              </a:spcAft>
              <a:buNone/>
            </a:pPr>
            <a:r>
              <a:rPr lang="es-EC" sz="1600" dirty="0">
                <a:solidFill>
                  <a:srgbClr val="333333"/>
                </a:solidFill>
                <a:effectLst/>
                <a:latin typeface="Times New Roman" panose="02020603050405020304" pitchFamily="18" charset="0"/>
                <a:ea typeface="Times New Roman" panose="02020603050405020304" pitchFamily="18" charset="0"/>
              </a:rPr>
              <a:t>Las instrucciones de entrada/salida permiten leer y escribir en un puerto de E/S. Los puertos de E/S se utilizan para acceder a un registro del módulo de E/S que controla un dispositivo o más, para consultar su estado o programarlo.</a:t>
            </a:r>
            <a:endParaRPr lang="es-EC" sz="1600" dirty="0">
              <a:effectLst/>
              <a:latin typeface="Calibri" panose="020F0502020204030204" pitchFamily="34" charset="0"/>
              <a:ea typeface="Calibri" panose="020F0502020204030204" pitchFamily="34" charset="0"/>
            </a:endParaRPr>
          </a:p>
          <a:p>
            <a:pPr marL="0" indent="0">
              <a:lnSpc>
                <a:spcPct val="115000"/>
              </a:lnSpc>
              <a:spcAft>
                <a:spcPts val="750"/>
              </a:spcAft>
              <a:buNone/>
            </a:pPr>
            <a:r>
              <a:rPr lang="es-EC" sz="1600" dirty="0">
                <a:solidFill>
                  <a:srgbClr val="333333"/>
                </a:solidFill>
                <a:effectLst/>
                <a:latin typeface="Times New Roman" panose="02020603050405020304" pitchFamily="18" charset="0"/>
                <a:ea typeface="Times New Roman" panose="02020603050405020304" pitchFamily="18" charset="0"/>
              </a:rPr>
              <a:t>Según la arquitectura del computador, podemos tener un mapa común de memoria y E/S o un mapa independiente de E/S:</a:t>
            </a:r>
            <a:endParaRPr lang="es-EC" sz="1600" dirty="0">
              <a:effectLst/>
              <a:latin typeface="Calibri" panose="020F0502020204030204" pitchFamily="34" charset="0"/>
              <a:ea typeface="Calibri" panose="020F0502020204030204" pitchFamily="34" charset="0"/>
            </a:endParaRPr>
          </a:p>
          <a:p>
            <a:pPr marL="0" lvl="0" indent="0">
              <a:lnSpc>
                <a:spcPts val="1500"/>
              </a:lnSpc>
              <a:spcAft>
                <a:spcPts val="750"/>
              </a:spcAft>
              <a:buSzPts val="1000"/>
              <a:buNone/>
              <a:tabLst>
                <a:tab pos="457200" algn="l"/>
              </a:tabLst>
            </a:pPr>
            <a:r>
              <a:rPr lang="es-EC" sz="1600" b="1" dirty="0">
                <a:solidFill>
                  <a:srgbClr val="333333"/>
                </a:solidFill>
                <a:effectLst/>
                <a:latin typeface="Times New Roman" panose="02020603050405020304" pitchFamily="18" charset="0"/>
                <a:ea typeface="Times New Roman" panose="02020603050405020304" pitchFamily="18" charset="0"/>
              </a:rPr>
              <a:t>Mapa común de memoria y E/S</a:t>
            </a:r>
            <a:r>
              <a:rPr lang="es-EC" sz="1600" dirty="0">
                <a:solidFill>
                  <a:srgbClr val="333333"/>
                </a:solidFill>
                <a:effectLst/>
                <a:latin typeface="Times New Roman" panose="02020603050405020304" pitchFamily="18" charset="0"/>
                <a:ea typeface="Times New Roman" panose="02020603050405020304" pitchFamily="18" charset="0"/>
              </a:rPr>
              <a:t>: se utilizan las mismas instrucciones de transferencia de datos explicados anteriormente.</a:t>
            </a:r>
            <a:endParaRPr lang="es-EC" sz="1600" dirty="0">
              <a:effectLst/>
              <a:latin typeface="Calibri" panose="020F0502020204030204" pitchFamily="34" charset="0"/>
              <a:ea typeface="Calibri" panose="020F0502020204030204" pitchFamily="34" charset="0"/>
            </a:endParaRPr>
          </a:p>
          <a:p>
            <a:pPr marL="0" lvl="0" indent="0">
              <a:lnSpc>
                <a:spcPts val="1500"/>
              </a:lnSpc>
              <a:spcAft>
                <a:spcPts val="750"/>
              </a:spcAft>
              <a:buSzPts val="1000"/>
              <a:buNone/>
              <a:tabLst>
                <a:tab pos="457200" algn="l"/>
              </a:tabLst>
            </a:pPr>
            <a:r>
              <a:rPr lang="es-EC" sz="1600" b="1" dirty="0">
                <a:solidFill>
                  <a:srgbClr val="333333"/>
                </a:solidFill>
                <a:effectLst/>
                <a:latin typeface="Times New Roman" panose="02020603050405020304" pitchFamily="18" charset="0"/>
                <a:ea typeface="Times New Roman" panose="02020603050405020304" pitchFamily="18" charset="0"/>
              </a:rPr>
              <a:t>Mapa independiente de E/S</a:t>
            </a:r>
            <a:r>
              <a:rPr lang="es-EC" sz="1600" dirty="0">
                <a:solidFill>
                  <a:srgbClr val="333333"/>
                </a:solidFill>
                <a:effectLst/>
                <a:latin typeface="Times New Roman" panose="02020603050405020304" pitchFamily="18" charset="0"/>
                <a:ea typeface="Times New Roman" panose="02020603050405020304" pitchFamily="18" charset="0"/>
              </a:rPr>
              <a:t>: las instrucciones utilizadas para acceder a los puertos de E/S son diferentes de las de transferencia de datos. Las más habituales son:</a:t>
            </a:r>
            <a:endParaRPr lang="es-EC" sz="1600" dirty="0">
              <a:effectLst/>
              <a:latin typeface="Calibri" panose="020F0502020204030204" pitchFamily="34" charset="0"/>
              <a:ea typeface="Calibri" panose="020F0502020204030204" pitchFamily="34" charset="0"/>
            </a:endParaRPr>
          </a:p>
          <a:p>
            <a:pPr>
              <a:lnSpc>
                <a:spcPts val="1500"/>
              </a:lnSpc>
              <a:spcAft>
                <a:spcPts val="750"/>
              </a:spcAft>
            </a:pPr>
            <a:r>
              <a:rPr lang="es-EC" sz="1600" b="1" dirty="0">
                <a:solidFill>
                  <a:srgbClr val="333333"/>
                </a:solidFill>
                <a:effectLst/>
                <a:latin typeface="Times New Roman" panose="02020603050405020304" pitchFamily="18" charset="0"/>
                <a:ea typeface="Times New Roman" panose="02020603050405020304" pitchFamily="18" charset="0"/>
              </a:rPr>
              <a:t>IN</a:t>
            </a:r>
            <a:r>
              <a:rPr lang="es-EC" sz="1600" dirty="0">
                <a:solidFill>
                  <a:srgbClr val="333333"/>
                </a:solidFill>
                <a:effectLst/>
                <a:latin typeface="Times New Roman" panose="02020603050405020304" pitchFamily="18" charset="0"/>
                <a:ea typeface="Times New Roman" panose="02020603050405020304" pitchFamily="18" charset="0"/>
              </a:rPr>
              <a:t>. Permite leer de un puerto de E/S. Utiliza dos operandos: un número de puerto y una localización para almacenar el valor leído (normalmente un registro).</a:t>
            </a:r>
            <a:endParaRPr lang="es-EC" sz="1600" dirty="0">
              <a:effectLst/>
              <a:latin typeface="Calibri" panose="020F0502020204030204" pitchFamily="34" charset="0"/>
              <a:ea typeface="Calibri" panose="020F0502020204030204" pitchFamily="34" charset="0"/>
            </a:endParaRPr>
          </a:p>
          <a:p>
            <a:r>
              <a:rPr lang="es-EC" sz="1600" b="1" dirty="0">
                <a:solidFill>
                  <a:srgbClr val="333333"/>
                </a:solidFill>
                <a:effectLst/>
                <a:latin typeface="Times New Roman" panose="02020603050405020304" pitchFamily="18" charset="0"/>
                <a:ea typeface="Times New Roman" panose="02020603050405020304" pitchFamily="18" charset="0"/>
              </a:rPr>
              <a:t>OUT</a:t>
            </a:r>
            <a:r>
              <a:rPr lang="es-EC" sz="1600" dirty="0">
                <a:solidFill>
                  <a:srgbClr val="333333"/>
                </a:solidFill>
                <a:effectLst/>
                <a:latin typeface="Times New Roman" panose="02020603050405020304" pitchFamily="18" charset="0"/>
                <a:ea typeface="Times New Roman" panose="02020603050405020304" pitchFamily="18" charset="0"/>
              </a:rPr>
              <a:t>. Permite escribir en un puerto de E/S. Utiliza dos operandos: un número de puerto y la localización del valor que se debe escribir en el puerto, habitualmente este valor se encuentra en un registro.</a:t>
            </a:r>
          </a:p>
          <a:p>
            <a:pPr marL="0" indent="0">
              <a:buNone/>
            </a:pPr>
            <a:r>
              <a:rPr lang="es-EC" sz="1600" dirty="0">
                <a:solidFill>
                  <a:srgbClr val="333333"/>
                </a:solidFill>
                <a:effectLst/>
                <a:latin typeface="Times New Roman" panose="02020603050405020304" pitchFamily="18" charset="0"/>
                <a:ea typeface="Calibri" panose="020F0502020204030204" pitchFamily="34" charset="0"/>
              </a:rPr>
              <a:t>Ejemplo de instrucciones de entrada/salida en la arquitectura Intel x86-64</a:t>
            </a:r>
            <a:endParaRPr lang="es-EC" sz="1600" dirty="0">
              <a:solidFill>
                <a:srgbClr val="333333"/>
              </a:solidFill>
              <a:effectLst/>
              <a:latin typeface="Times New Roman" panose="02020603050405020304" pitchFamily="18" charset="0"/>
              <a:ea typeface="Times New Roman" panose="02020603050405020304" pitchFamily="18" charset="0"/>
            </a:endParaRPr>
          </a:p>
        </p:txBody>
      </p:sp>
      <p:pic>
        <p:nvPicPr>
          <p:cNvPr id="4" name="Imagen 3">
            <a:extLst>
              <a:ext uri="{FF2B5EF4-FFF2-40B4-BE49-F238E27FC236}">
                <a16:creationId xmlns:a16="http://schemas.microsoft.com/office/drawing/2014/main" id="{F06835F0-A797-46A0-9407-D00324D35B38}"/>
              </a:ext>
            </a:extLst>
          </p:cNvPr>
          <p:cNvPicPr/>
          <p:nvPr/>
        </p:nvPicPr>
        <p:blipFill rotWithShape="1">
          <a:blip r:embed="rId2">
            <a:extLst>
              <a:ext uri="{28A0092B-C50C-407E-A947-70E740481C1C}">
                <a14:useLocalDpi xmlns:a14="http://schemas.microsoft.com/office/drawing/2010/main" val="0"/>
              </a:ext>
            </a:extLst>
          </a:blip>
          <a:srcRect l="12554" t="50456" r="31531" b="33085"/>
          <a:stretch/>
        </p:blipFill>
        <p:spPr bwMode="auto">
          <a:xfrm>
            <a:off x="896471" y="4204448"/>
            <a:ext cx="10663517" cy="251908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17889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DAAB88-0A46-4D93-ADDB-B11F5A0019E5}"/>
              </a:ext>
            </a:extLst>
          </p:cNvPr>
          <p:cNvSpPr>
            <a:spLocks noGrp="1"/>
          </p:cNvSpPr>
          <p:nvPr>
            <p:ph type="title"/>
          </p:nvPr>
        </p:nvSpPr>
        <p:spPr>
          <a:xfrm>
            <a:off x="838200" y="12325"/>
            <a:ext cx="10515600" cy="901794"/>
          </a:xfrm>
        </p:spPr>
        <p:txBody>
          <a:bodyPr>
            <a:normAutofit/>
          </a:bodyPr>
          <a:lstStyle/>
          <a:p>
            <a:r>
              <a:rPr lang="es-EC" sz="2800" b="1" spc="15" dirty="0">
                <a:solidFill>
                  <a:srgbClr val="FF0000"/>
                </a:solidFill>
                <a:effectLst/>
                <a:latin typeface="Times New Roman" panose="02020603050405020304" pitchFamily="18" charset="0"/>
                <a:ea typeface="Calibri" panose="020F0502020204030204" pitchFamily="34" charset="0"/>
              </a:rPr>
              <a:t>Clasificación de las Arquitecturas al nivel de lenguaje maquina</a:t>
            </a:r>
            <a:endParaRPr lang="es-EC" sz="6000" dirty="0">
              <a:solidFill>
                <a:srgbClr val="FF0000"/>
              </a:solidFill>
            </a:endParaRPr>
          </a:p>
        </p:txBody>
      </p:sp>
      <p:sp>
        <p:nvSpPr>
          <p:cNvPr id="3" name="Marcador de contenido 2">
            <a:extLst>
              <a:ext uri="{FF2B5EF4-FFF2-40B4-BE49-F238E27FC236}">
                <a16:creationId xmlns:a16="http://schemas.microsoft.com/office/drawing/2014/main" id="{1026332B-0A1E-45C6-B638-D9662D4F18B1}"/>
              </a:ext>
            </a:extLst>
          </p:cNvPr>
          <p:cNvSpPr>
            <a:spLocks noGrp="1"/>
          </p:cNvSpPr>
          <p:nvPr>
            <p:ph idx="1"/>
          </p:nvPr>
        </p:nvSpPr>
        <p:spPr>
          <a:xfrm>
            <a:off x="838200" y="1027767"/>
            <a:ext cx="10515600" cy="4351338"/>
          </a:xfrm>
        </p:spPr>
        <p:txBody>
          <a:bodyPr>
            <a:normAutofit/>
          </a:bodyPr>
          <a:lstStyle/>
          <a:p>
            <a:pPr marL="0" indent="0">
              <a:buNone/>
            </a:pPr>
            <a:r>
              <a:rPr lang="es-ES" sz="1600" dirty="0">
                <a:latin typeface="Times New Roman" panose="02020603050405020304" pitchFamily="18" charset="0"/>
                <a:cs typeface="Times New Roman" panose="02020603050405020304" pitchFamily="18" charset="0"/>
              </a:rPr>
              <a:t>Una de las primeras decisiones a la hora de diseñar un microprocesador es decidir cual será su juego de instrucciones. La decisión es trascendente por dos razones; primero, el juego de instrucciones decide el diseño físico del conjunto; segundo, cualquier operación que deba ejecutarse en el microprocesador deberá poder ser descrita en términos de un lenguaje de estas instrucciones. Frente a esta cuestión caben dos filosofías de diseño; máquinas denominadas CISC y máquinas denominadas RISC.</a:t>
            </a:r>
          </a:p>
          <a:p>
            <a:pPr marL="0" indent="0">
              <a:buNone/>
            </a:pPr>
            <a:r>
              <a:rPr lang="es-ES" sz="1600" dirty="0">
                <a:latin typeface="Times New Roman" panose="02020603050405020304" pitchFamily="18" charset="0"/>
                <a:cs typeface="Times New Roman" panose="02020603050405020304" pitchFamily="18" charset="0"/>
              </a:rPr>
              <a:t>Existen principalmente 2 tipos: CISC (Complex Instruction Set Computer), RISC</a:t>
            </a:r>
          </a:p>
          <a:p>
            <a:pPr marL="0" indent="0">
              <a:buNone/>
            </a:pPr>
            <a:r>
              <a:rPr lang="es-ES" sz="1600" dirty="0">
                <a:latin typeface="Times New Roman" panose="02020603050405020304" pitchFamily="18" charset="0"/>
                <a:cs typeface="Times New Roman" panose="02020603050405020304" pitchFamily="18" charset="0"/>
              </a:rPr>
              <a:t>(Reduced Instruction Set Computer)</a:t>
            </a:r>
          </a:p>
          <a:p>
            <a:pPr marL="0" indent="0">
              <a:buNone/>
            </a:pPr>
            <a:r>
              <a:rPr lang="es-ES" sz="1600" dirty="0">
                <a:latin typeface="Times New Roman" panose="02020603050405020304" pitchFamily="18" charset="0"/>
                <a:cs typeface="Times New Roman" panose="02020603050405020304" pitchFamily="18" charset="0"/>
              </a:rPr>
              <a:t>La arquitectura del conjunto de instrucciones (ISA) se emplea a veces para distinguir este</a:t>
            </a:r>
          </a:p>
          <a:p>
            <a:pPr marL="0" indent="0">
              <a:buNone/>
            </a:pPr>
            <a:r>
              <a:rPr lang="es-ES" sz="1600" dirty="0">
                <a:latin typeface="Times New Roman" panose="02020603050405020304" pitchFamily="18" charset="0"/>
                <a:cs typeface="Times New Roman" panose="02020603050405020304" pitchFamily="18" charset="0"/>
              </a:rPr>
              <a:t>conjunto de características de la microarquitectura, que son los elementos y técnicas que se emplean para implementar el conjunto de instrucciones. Entre estos elementos se</a:t>
            </a:r>
          </a:p>
          <a:p>
            <a:pPr marL="0" indent="0">
              <a:buNone/>
            </a:pPr>
            <a:r>
              <a:rPr lang="es-ES" sz="1600" dirty="0">
                <a:latin typeface="Times New Roman" panose="02020603050405020304" pitchFamily="18" charset="0"/>
                <a:cs typeface="Times New Roman" panose="02020603050405020304" pitchFamily="18" charset="0"/>
              </a:rPr>
              <a:t>encuentran las microinstrucciones y los sistemas de caché.</a:t>
            </a:r>
          </a:p>
          <a:p>
            <a:pPr marL="0" indent="0">
              <a:buNone/>
            </a:pPr>
            <a:r>
              <a:rPr lang="es-ES" sz="1600" dirty="0">
                <a:latin typeface="Times New Roman" panose="02020603050405020304" pitchFamily="18" charset="0"/>
                <a:cs typeface="Times New Roman" panose="02020603050405020304" pitchFamily="18" charset="0"/>
              </a:rPr>
              <a:t>Procesadores con diferentes diseños internos pueden compartir un conjunto de instrucciones; por ejemplo, el Intel Pentium y AMD Athlon implementan versiones casi idénticas del conjunto de instrucciones x86, aunque tienen diseños diferentes.</a:t>
            </a:r>
            <a:endParaRPr lang="es-EC" sz="1600" dirty="0">
              <a:latin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EFACD51D-77E9-46CC-BFB8-16734D768D85}"/>
              </a:ext>
            </a:extLst>
          </p:cNvPr>
          <p:cNvPicPr/>
          <p:nvPr/>
        </p:nvPicPr>
        <p:blipFill rotWithShape="1">
          <a:blip r:embed="rId2">
            <a:extLst>
              <a:ext uri="{28A0092B-C50C-407E-A947-70E740481C1C}">
                <a14:useLocalDpi xmlns:a14="http://schemas.microsoft.com/office/drawing/2010/main" val="0"/>
              </a:ext>
            </a:extLst>
          </a:blip>
          <a:srcRect l="23515" t="30967" r="49790" b="52573"/>
          <a:stretch/>
        </p:blipFill>
        <p:spPr bwMode="auto">
          <a:xfrm>
            <a:off x="768873" y="4831116"/>
            <a:ext cx="5004398" cy="2026883"/>
          </a:xfrm>
          <a:prstGeom prst="rect">
            <a:avLst/>
          </a:prstGeom>
          <a:ln>
            <a:noFill/>
          </a:ln>
          <a:extLst>
            <a:ext uri="{53640926-AAD7-44D8-BBD7-CCE9431645EC}">
              <a14:shadowObscured xmlns:a14="http://schemas.microsoft.com/office/drawing/2010/main"/>
            </a:ext>
          </a:extLst>
        </p:spPr>
      </p:pic>
      <p:pic>
        <p:nvPicPr>
          <p:cNvPr id="5" name="Imagen 4">
            <a:extLst>
              <a:ext uri="{FF2B5EF4-FFF2-40B4-BE49-F238E27FC236}">
                <a16:creationId xmlns:a16="http://schemas.microsoft.com/office/drawing/2014/main" id="{395F9AE5-6199-4A38-BDB1-0E3DECB6B688}"/>
              </a:ext>
            </a:extLst>
          </p:cNvPr>
          <p:cNvPicPr/>
          <p:nvPr/>
        </p:nvPicPr>
        <p:blipFill>
          <a:blip r:embed="rId3">
            <a:extLst>
              <a:ext uri="{28A0092B-C50C-407E-A947-70E740481C1C}">
                <a14:useLocalDpi xmlns:a14="http://schemas.microsoft.com/office/drawing/2010/main" val="0"/>
              </a:ext>
            </a:extLst>
          </a:blip>
          <a:stretch>
            <a:fillRect/>
          </a:stretch>
        </p:blipFill>
        <p:spPr>
          <a:xfrm>
            <a:off x="7880536" y="4831116"/>
            <a:ext cx="3406028" cy="1946202"/>
          </a:xfrm>
          <a:prstGeom prst="rect">
            <a:avLst/>
          </a:prstGeom>
        </p:spPr>
      </p:pic>
    </p:spTree>
    <p:extLst>
      <p:ext uri="{BB962C8B-B14F-4D97-AF65-F5344CB8AC3E}">
        <p14:creationId xmlns:p14="http://schemas.microsoft.com/office/powerpoint/2010/main" val="3859334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9D8E49-D586-424C-957C-C96E0B4230C1}"/>
              </a:ext>
            </a:extLst>
          </p:cNvPr>
          <p:cNvSpPr>
            <a:spLocks noGrp="1"/>
          </p:cNvSpPr>
          <p:nvPr>
            <p:ph type="title"/>
          </p:nvPr>
        </p:nvSpPr>
        <p:spPr>
          <a:xfrm>
            <a:off x="4092388" y="78254"/>
            <a:ext cx="2926976" cy="1325563"/>
          </a:xfrm>
        </p:spPr>
        <p:txBody>
          <a:bodyPr/>
          <a:lstStyle/>
          <a:p>
            <a:r>
              <a:rPr lang="es-EC" sz="4400" b="1" dirty="0">
                <a:solidFill>
                  <a:srgbClr val="FF0000"/>
                </a:solidFill>
                <a:effectLst/>
                <a:latin typeface="Times New Roman" panose="02020603050405020304" pitchFamily="18" charset="0"/>
                <a:ea typeface="inherit"/>
              </a:rPr>
              <a:t>Memoria</a:t>
            </a:r>
            <a:endParaRPr lang="es-EC" dirty="0">
              <a:solidFill>
                <a:srgbClr val="FF0000"/>
              </a:solidFill>
            </a:endParaRPr>
          </a:p>
        </p:txBody>
      </p:sp>
      <p:sp>
        <p:nvSpPr>
          <p:cNvPr id="3" name="Marcador de contenido 2">
            <a:extLst>
              <a:ext uri="{FF2B5EF4-FFF2-40B4-BE49-F238E27FC236}">
                <a16:creationId xmlns:a16="http://schemas.microsoft.com/office/drawing/2014/main" id="{BACA860E-1117-4CE9-B08A-D88DB0734129}"/>
              </a:ext>
            </a:extLst>
          </p:cNvPr>
          <p:cNvSpPr>
            <a:spLocks noGrp="1"/>
          </p:cNvSpPr>
          <p:nvPr>
            <p:ph idx="1"/>
          </p:nvPr>
        </p:nvSpPr>
        <p:spPr>
          <a:xfrm>
            <a:off x="273424" y="1816660"/>
            <a:ext cx="4791635" cy="4091081"/>
          </a:xfrm>
        </p:spPr>
        <p:txBody>
          <a:bodyPr>
            <a:normAutofit/>
          </a:bodyPr>
          <a:lstStyle/>
          <a:p>
            <a:pPr marL="0" indent="0">
              <a:buNone/>
            </a:pPr>
            <a:r>
              <a:rPr lang="es-EC" sz="1800" dirty="0">
                <a:effectLst/>
                <a:latin typeface="Times New Roman" panose="02020603050405020304" pitchFamily="18" charset="0"/>
                <a:ea typeface="Times New Roman" panose="02020603050405020304" pitchFamily="18" charset="0"/>
              </a:rPr>
              <a:t>En </a:t>
            </a:r>
            <a:r>
              <a:rPr lang="es-EC" sz="1800" dirty="0">
                <a:latin typeface="Times New Roman" panose="02020603050405020304" pitchFamily="18" charset="0"/>
                <a:ea typeface="Times New Roman" panose="02020603050405020304" pitchFamily="18" charset="0"/>
              </a:rPr>
              <a:t>informática</a:t>
            </a:r>
            <a:r>
              <a:rPr lang="es-EC" sz="1800" dirty="0">
                <a:effectLst/>
                <a:latin typeface="Times New Roman" panose="02020603050405020304" pitchFamily="18" charset="0"/>
                <a:ea typeface="Times New Roman" panose="02020603050405020304" pitchFamily="18" charset="0"/>
              </a:rPr>
              <a:t>, la memoria es el dispositivo que retiene, memoriza o almacena </a:t>
            </a:r>
            <a:r>
              <a:rPr lang="es-EC" sz="1800" dirty="0">
                <a:latin typeface="Times New Roman" panose="02020603050405020304" pitchFamily="18" charset="0"/>
                <a:ea typeface="Times New Roman" panose="02020603050405020304" pitchFamily="18" charset="0"/>
              </a:rPr>
              <a:t>datos</a:t>
            </a:r>
            <a:r>
              <a:rPr lang="es-EC" sz="1800" dirty="0">
                <a:effectLst/>
                <a:latin typeface="Times New Roman" panose="02020603050405020304" pitchFamily="18" charset="0"/>
                <a:ea typeface="Times New Roman" panose="02020603050405020304" pitchFamily="18" charset="0"/>
              </a:rPr>
              <a:t> informáticos durante algún periodo de tiempo.</a:t>
            </a:r>
            <a:r>
              <a:rPr lang="es-EC" sz="1800" baseline="30000" dirty="0">
                <a:effectLst/>
                <a:latin typeface="Times New Roman" panose="02020603050405020304" pitchFamily="18" charset="0"/>
                <a:ea typeface="Times New Roman" panose="02020603050405020304" pitchFamily="18" charset="0"/>
                <a:hlinkClick r:id="rId2">
                  <a:extLst>
                    <a:ext uri="{A12FA001-AC4F-418D-AE19-62706E023703}">
                      <ahyp:hlinkClr xmlns:ahyp="http://schemas.microsoft.com/office/drawing/2018/hyperlinkcolor" val="tx"/>
                    </a:ext>
                  </a:extLst>
                </a:hlinkClick>
              </a:rPr>
              <a:t>1</a:t>
            </a:r>
            <a:r>
              <a:rPr lang="es-EC" sz="1800" dirty="0">
                <a:effectLst/>
                <a:latin typeface="Times New Roman" panose="02020603050405020304" pitchFamily="18" charset="0"/>
                <a:ea typeface="Times New Roman" panose="02020603050405020304" pitchFamily="18" charset="0"/>
              </a:rPr>
              <a:t>​La memoria proporciona una de las principales funciones de la computación moderna: el almacenamiento de información y conocimiento. Es uno de los componentes fundamentales de la </a:t>
            </a:r>
            <a:r>
              <a:rPr lang="es-EC" sz="1800" dirty="0">
                <a:latin typeface="Times New Roman" panose="02020603050405020304" pitchFamily="18" charset="0"/>
                <a:ea typeface="Times New Roman" panose="02020603050405020304" pitchFamily="18" charset="0"/>
              </a:rPr>
              <a:t>computadora</a:t>
            </a:r>
            <a:r>
              <a:rPr lang="es-EC" sz="1800" dirty="0">
                <a:effectLst/>
                <a:latin typeface="Times New Roman" panose="02020603050405020304" pitchFamily="18" charset="0"/>
                <a:ea typeface="Times New Roman" panose="02020603050405020304" pitchFamily="18" charset="0"/>
              </a:rPr>
              <a:t>, que interconectada a la </a:t>
            </a:r>
            <a:r>
              <a:rPr lang="es-EC" sz="1800" dirty="0">
                <a:latin typeface="Times New Roman" panose="02020603050405020304" pitchFamily="18" charset="0"/>
                <a:ea typeface="Times New Roman" panose="02020603050405020304" pitchFamily="18" charset="0"/>
              </a:rPr>
              <a:t>unidad central de procesamiento</a:t>
            </a:r>
            <a:r>
              <a:rPr lang="es-EC" sz="1800" dirty="0">
                <a:effectLst/>
                <a:latin typeface="Times New Roman" panose="02020603050405020304" pitchFamily="18" charset="0"/>
                <a:ea typeface="Times New Roman" panose="02020603050405020304" pitchFamily="18" charset="0"/>
              </a:rPr>
              <a:t> (CPU, por las siglas en inglés de Central Processing </a:t>
            </a:r>
            <a:r>
              <a:rPr lang="es-EC" sz="1800" dirty="0" err="1">
                <a:effectLst/>
                <a:latin typeface="Times New Roman" panose="02020603050405020304" pitchFamily="18" charset="0"/>
                <a:ea typeface="Times New Roman" panose="02020603050405020304" pitchFamily="18" charset="0"/>
              </a:rPr>
              <a:t>Unit</a:t>
            </a:r>
            <a:r>
              <a:rPr lang="es-EC" sz="1800" dirty="0">
                <a:effectLst/>
                <a:latin typeface="Times New Roman" panose="02020603050405020304" pitchFamily="18" charset="0"/>
                <a:ea typeface="Times New Roman" panose="02020603050405020304" pitchFamily="18" charset="0"/>
              </a:rPr>
              <a:t>) y los </a:t>
            </a:r>
            <a:r>
              <a:rPr lang="es-EC" sz="1800" dirty="0">
                <a:latin typeface="Times New Roman" panose="02020603050405020304" pitchFamily="18" charset="0"/>
                <a:ea typeface="Times New Roman" panose="02020603050405020304" pitchFamily="18" charset="0"/>
              </a:rPr>
              <a:t>dispositivos de entrada/salida</a:t>
            </a:r>
            <a:r>
              <a:rPr lang="es-EC" sz="1800" dirty="0">
                <a:effectLst/>
                <a:latin typeface="Times New Roman" panose="02020603050405020304" pitchFamily="18" charset="0"/>
                <a:ea typeface="Times New Roman" panose="02020603050405020304" pitchFamily="18" charset="0"/>
              </a:rPr>
              <a:t>, implementan lo fundamental del modelo de computadora de la </a:t>
            </a:r>
            <a:r>
              <a:rPr lang="es-EC" sz="1800" dirty="0">
                <a:latin typeface="Times New Roman" panose="02020603050405020304" pitchFamily="18" charset="0"/>
                <a:ea typeface="Times New Roman" panose="02020603050405020304" pitchFamily="18" charset="0"/>
              </a:rPr>
              <a:t>arquitectura de Von Neumann</a:t>
            </a:r>
            <a:r>
              <a:rPr lang="es-EC" sz="1800" dirty="0">
                <a:effectLst/>
                <a:latin typeface="Times New Roman" panose="02020603050405020304" pitchFamily="18" charset="0"/>
                <a:ea typeface="Times New Roman" panose="02020603050405020304" pitchFamily="18" charset="0"/>
              </a:rPr>
              <a:t>.</a:t>
            </a:r>
          </a:p>
          <a:p>
            <a:endParaRPr lang="es-EC" dirty="0"/>
          </a:p>
        </p:txBody>
      </p:sp>
      <p:sp>
        <p:nvSpPr>
          <p:cNvPr id="4" name="CuadroTexto 3">
            <a:extLst>
              <a:ext uri="{FF2B5EF4-FFF2-40B4-BE49-F238E27FC236}">
                <a16:creationId xmlns:a16="http://schemas.microsoft.com/office/drawing/2014/main" id="{29FD0E0C-1601-4014-AC11-ED90728E7012}"/>
              </a:ext>
            </a:extLst>
          </p:cNvPr>
          <p:cNvSpPr txBox="1"/>
          <p:nvPr/>
        </p:nvSpPr>
        <p:spPr>
          <a:xfrm>
            <a:off x="5836024" y="1690688"/>
            <a:ext cx="5065058" cy="4247317"/>
          </a:xfrm>
          <a:prstGeom prst="rect">
            <a:avLst/>
          </a:prstGeom>
          <a:noFill/>
        </p:spPr>
        <p:txBody>
          <a:bodyPr wrap="square" rtlCol="0">
            <a:spAutoFit/>
          </a:bodyPr>
          <a:lstStyle/>
          <a:p>
            <a:r>
              <a:rPr lang="es-EC" sz="1800" dirty="0">
                <a:effectLst/>
                <a:latin typeface="Times New Roman" panose="02020603050405020304" pitchFamily="18" charset="0"/>
                <a:ea typeface="Times New Roman" panose="02020603050405020304" pitchFamily="18" charset="0"/>
              </a:rPr>
              <a:t>En la actualidad, «memoria» suele referirse a una forma de almacenamiento de </a:t>
            </a:r>
            <a:r>
              <a:rPr lang="es-EC" dirty="0">
                <a:latin typeface="Times New Roman" panose="02020603050405020304" pitchFamily="18" charset="0"/>
                <a:ea typeface="Times New Roman" panose="02020603050405020304" pitchFamily="18" charset="0"/>
              </a:rPr>
              <a:t>estado sólido</a:t>
            </a:r>
            <a:r>
              <a:rPr lang="es-EC" sz="1800" dirty="0">
                <a:effectLst/>
                <a:latin typeface="Times New Roman" panose="02020603050405020304" pitchFamily="18" charset="0"/>
                <a:ea typeface="Times New Roman" panose="02020603050405020304" pitchFamily="18" charset="0"/>
              </a:rPr>
              <a:t>, conocida como </a:t>
            </a:r>
            <a:r>
              <a:rPr lang="es-EC" dirty="0">
                <a:latin typeface="Times New Roman" panose="02020603050405020304" pitchFamily="18" charset="0"/>
                <a:ea typeface="Times New Roman" panose="02020603050405020304" pitchFamily="18" charset="0"/>
              </a:rPr>
              <a:t>memoria RAM</a:t>
            </a:r>
            <a:r>
              <a:rPr lang="es-EC" sz="1800" dirty="0">
                <a:effectLst/>
                <a:latin typeface="Times New Roman" panose="02020603050405020304" pitchFamily="18" charset="0"/>
                <a:ea typeface="Times New Roman" panose="02020603050405020304" pitchFamily="18" charset="0"/>
              </a:rPr>
              <a:t> (memoria de acceso aleatorio; RAM por sus siglas en inglés, de </a:t>
            </a:r>
            <a:r>
              <a:rPr lang="es-EC" sz="1800" dirty="0" err="1">
                <a:effectLst/>
                <a:latin typeface="Times New Roman" panose="02020603050405020304" pitchFamily="18" charset="0"/>
                <a:ea typeface="Times New Roman" panose="02020603050405020304" pitchFamily="18" charset="0"/>
              </a:rPr>
              <a:t>random</a:t>
            </a:r>
            <a:r>
              <a:rPr lang="es-EC" sz="1800" dirty="0">
                <a:effectLst/>
                <a:latin typeface="Times New Roman" panose="02020603050405020304" pitchFamily="18" charset="0"/>
                <a:ea typeface="Times New Roman" panose="02020603050405020304" pitchFamily="18" charset="0"/>
              </a:rPr>
              <a:t> </a:t>
            </a:r>
            <a:r>
              <a:rPr lang="es-EC" sz="1800" dirty="0" err="1">
                <a:effectLst/>
                <a:latin typeface="Times New Roman" panose="02020603050405020304" pitchFamily="18" charset="0"/>
                <a:ea typeface="Times New Roman" panose="02020603050405020304" pitchFamily="18" charset="0"/>
              </a:rPr>
              <a:t>access</a:t>
            </a:r>
            <a:r>
              <a:rPr lang="es-EC" sz="1800" dirty="0">
                <a:effectLst/>
                <a:latin typeface="Times New Roman" panose="02020603050405020304" pitchFamily="18" charset="0"/>
                <a:ea typeface="Times New Roman" panose="02020603050405020304" pitchFamily="18" charset="0"/>
              </a:rPr>
              <a:t> </a:t>
            </a:r>
            <a:r>
              <a:rPr lang="es-EC" sz="1800" dirty="0" err="1">
                <a:effectLst/>
                <a:latin typeface="Times New Roman" panose="02020603050405020304" pitchFamily="18" charset="0"/>
                <a:ea typeface="Times New Roman" panose="02020603050405020304" pitchFamily="18" charset="0"/>
              </a:rPr>
              <a:t>memory</a:t>
            </a:r>
            <a:r>
              <a:rPr lang="es-EC" sz="1800" dirty="0">
                <a:effectLst/>
                <a:latin typeface="Times New Roman" panose="02020603050405020304" pitchFamily="18" charset="0"/>
                <a:ea typeface="Times New Roman" panose="02020603050405020304" pitchFamily="18" charset="0"/>
              </a:rPr>
              <a:t>), y otras veces se refiere a otras formas de almacenamiento rápido, pero temporal. De forma similar, se refiere a formas de almacenamiento masivo, como </a:t>
            </a:r>
            <a:r>
              <a:rPr lang="es-EC" dirty="0">
                <a:latin typeface="Times New Roman" panose="02020603050405020304" pitchFamily="18" charset="0"/>
                <a:ea typeface="Times New Roman" panose="02020603050405020304" pitchFamily="18" charset="0"/>
              </a:rPr>
              <a:t>discos ópticos</a:t>
            </a:r>
            <a:r>
              <a:rPr lang="es-EC" sz="1800" dirty="0">
                <a:effectLst/>
                <a:latin typeface="Times New Roman" panose="02020603050405020304" pitchFamily="18" charset="0"/>
                <a:ea typeface="Times New Roman" panose="02020603050405020304" pitchFamily="18" charset="0"/>
              </a:rPr>
              <a:t>, y tipos de </a:t>
            </a:r>
            <a:r>
              <a:rPr lang="es-EC" dirty="0">
                <a:latin typeface="Times New Roman" panose="02020603050405020304" pitchFamily="18" charset="0"/>
                <a:ea typeface="Times New Roman" panose="02020603050405020304" pitchFamily="18" charset="0"/>
              </a:rPr>
              <a:t>almacenamiento magnético</a:t>
            </a:r>
            <a:r>
              <a:rPr lang="es-EC" sz="1800" dirty="0">
                <a:effectLst/>
                <a:latin typeface="Times New Roman" panose="02020603050405020304" pitchFamily="18" charset="0"/>
                <a:ea typeface="Times New Roman" panose="02020603050405020304" pitchFamily="18" charset="0"/>
              </a:rPr>
              <a:t>, como </a:t>
            </a:r>
            <a:r>
              <a:rPr lang="es-EC" dirty="0">
                <a:latin typeface="Times New Roman" panose="02020603050405020304" pitchFamily="18" charset="0"/>
                <a:ea typeface="Times New Roman" panose="02020603050405020304" pitchFamily="18" charset="0"/>
              </a:rPr>
              <a:t>discos duros</a:t>
            </a:r>
            <a:r>
              <a:rPr lang="es-EC" sz="1800" dirty="0">
                <a:effectLst/>
                <a:latin typeface="Times New Roman" panose="02020603050405020304" pitchFamily="18" charset="0"/>
                <a:ea typeface="Times New Roman" panose="02020603050405020304" pitchFamily="18" charset="0"/>
              </a:rPr>
              <a:t> y otros tipos de almacenamiento, más lentos que las memorias RAM, pero de naturaleza más permanente. Estas distinciones contemporáneas son de ayuda, porque son fundamentales para la arquitectura de computadores en general.</a:t>
            </a:r>
          </a:p>
          <a:p>
            <a:endParaRPr lang="es-EC" dirty="0"/>
          </a:p>
        </p:txBody>
      </p:sp>
    </p:spTree>
    <p:extLst>
      <p:ext uri="{BB962C8B-B14F-4D97-AF65-F5344CB8AC3E}">
        <p14:creationId xmlns:p14="http://schemas.microsoft.com/office/powerpoint/2010/main" val="2054267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C0B097-212F-4497-AEE5-237D116C24E5}"/>
              </a:ext>
            </a:extLst>
          </p:cNvPr>
          <p:cNvSpPr>
            <a:spLocks noGrp="1"/>
          </p:cNvSpPr>
          <p:nvPr>
            <p:ph type="title"/>
          </p:nvPr>
        </p:nvSpPr>
        <p:spPr>
          <a:xfrm>
            <a:off x="3368488" y="421341"/>
            <a:ext cx="5455024" cy="727636"/>
          </a:xfrm>
        </p:spPr>
        <p:txBody>
          <a:bodyPr>
            <a:normAutofit fontScale="90000"/>
          </a:bodyPr>
          <a:lstStyle/>
          <a:p>
            <a:r>
              <a:rPr lang="es-EC" sz="2400" b="1" spc="15" dirty="0">
                <a:solidFill>
                  <a:srgbClr val="FF0000"/>
                </a:solidFill>
                <a:effectLst/>
                <a:latin typeface="Times New Roman" panose="02020603050405020304" pitchFamily="18" charset="0"/>
                <a:ea typeface="Calibri" panose="020F0502020204030204" pitchFamily="34" charset="0"/>
              </a:rPr>
              <a:t>Almacenamiento de operandos en memoria</a:t>
            </a:r>
            <a:endParaRPr lang="es-EC" dirty="0">
              <a:solidFill>
                <a:srgbClr val="FF0000"/>
              </a:solidFill>
            </a:endParaRPr>
          </a:p>
        </p:txBody>
      </p:sp>
      <p:sp>
        <p:nvSpPr>
          <p:cNvPr id="5" name="CuadroTexto 4">
            <a:extLst>
              <a:ext uri="{FF2B5EF4-FFF2-40B4-BE49-F238E27FC236}">
                <a16:creationId xmlns:a16="http://schemas.microsoft.com/office/drawing/2014/main" id="{9911FC32-8F2B-44AF-929B-54A96636E97D}"/>
              </a:ext>
            </a:extLst>
          </p:cNvPr>
          <p:cNvSpPr txBox="1"/>
          <p:nvPr/>
        </p:nvSpPr>
        <p:spPr>
          <a:xfrm>
            <a:off x="251012" y="1568823"/>
            <a:ext cx="11833411" cy="4247317"/>
          </a:xfrm>
          <a:prstGeom prst="rect">
            <a:avLst/>
          </a:prstGeom>
          <a:noFill/>
        </p:spPr>
        <p:txBody>
          <a:bodyPr wrap="square" rtlCol="0">
            <a:spAutoFit/>
          </a:bodyPr>
          <a:lstStyle/>
          <a:p>
            <a:r>
              <a:rPr lang="es-EC" sz="1800" dirty="0">
                <a:effectLst/>
                <a:latin typeface="Times New Roman" panose="02020603050405020304" pitchFamily="18" charset="0"/>
                <a:ea typeface="Times New Roman" panose="02020603050405020304" pitchFamily="18" charset="0"/>
              </a:rPr>
              <a:t>Es una </a:t>
            </a:r>
            <a:r>
              <a:rPr lang="es-EC" dirty="0">
                <a:latin typeface="Times New Roman" panose="02020603050405020304" pitchFamily="18" charset="0"/>
                <a:ea typeface="Times New Roman" panose="02020603050405020304" pitchFamily="18" charset="0"/>
              </a:rPr>
              <a:t>arquitectura de conjunto de instrucciones</a:t>
            </a:r>
            <a:r>
              <a:rPr lang="es-EC" sz="1800" dirty="0">
                <a:effectLst/>
                <a:latin typeface="Times New Roman" panose="02020603050405020304" pitchFamily="18" charset="0"/>
                <a:ea typeface="Times New Roman" panose="02020603050405020304" pitchFamily="18" charset="0"/>
              </a:rPr>
              <a:t> que divide las instrucciones en dos categorías: acceso a la </a:t>
            </a:r>
            <a:r>
              <a:rPr lang="es-EC" dirty="0">
                <a:latin typeface="Times New Roman" panose="02020603050405020304" pitchFamily="18" charset="0"/>
                <a:ea typeface="Times New Roman" panose="02020603050405020304" pitchFamily="18" charset="0"/>
              </a:rPr>
              <a:t>memoria</a:t>
            </a:r>
            <a:r>
              <a:rPr lang="es-EC" sz="1800" dirty="0">
                <a:effectLst/>
                <a:latin typeface="Times New Roman" panose="02020603050405020304" pitchFamily="18" charset="0"/>
                <a:ea typeface="Times New Roman" panose="02020603050405020304" pitchFamily="18" charset="0"/>
              </a:rPr>
              <a:t> (carga y almacenamiento entre la memoria y los </a:t>
            </a:r>
            <a:r>
              <a:rPr lang="es-EC" dirty="0">
                <a:latin typeface="Times New Roman" panose="02020603050405020304" pitchFamily="18" charset="0"/>
                <a:ea typeface="Times New Roman" panose="02020603050405020304" pitchFamily="18" charset="0"/>
              </a:rPr>
              <a:t>registros</a:t>
            </a:r>
            <a:r>
              <a:rPr lang="es-EC" sz="1800" dirty="0">
                <a:effectLst/>
                <a:latin typeface="Times New Roman" panose="02020603050405020304" pitchFamily="18" charset="0"/>
                <a:ea typeface="Times New Roman" panose="02020603050405020304" pitchFamily="18" charset="0"/>
              </a:rPr>
              <a:t>) y operaciones </a:t>
            </a:r>
            <a:r>
              <a:rPr lang="es-EC" dirty="0">
                <a:latin typeface="Times New Roman" panose="02020603050405020304" pitchFamily="18" charset="0"/>
                <a:ea typeface="Times New Roman" panose="02020603050405020304" pitchFamily="18" charset="0"/>
              </a:rPr>
              <a:t>ALU</a:t>
            </a:r>
            <a:r>
              <a:rPr lang="es-EC" sz="1800" dirty="0">
                <a:effectLst/>
                <a:latin typeface="Times New Roman" panose="02020603050405020304" pitchFamily="18" charset="0"/>
                <a:ea typeface="Times New Roman" panose="02020603050405020304" pitchFamily="18" charset="0"/>
              </a:rPr>
              <a:t> (que solo ocurren entre los registros). </a:t>
            </a:r>
          </a:p>
          <a:p>
            <a:endParaRPr lang="es-EC" dirty="0">
              <a:latin typeface="Times New Roman" panose="02020603050405020304" pitchFamily="18" charset="0"/>
              <a:ea typeface="Times New Roman" panose="02020603050405020304" pitchFamily="18" charset="0"/>
            </a:endParaRPr>
          </a:p>
          <a:p>
            <a:r>
              <a:rPr lang="es-EC" sz="1800" dirty="0">
                <a:solidFill>
                  <a:srgbClr val="000000"/>
                </a:solidFill>
                <a:effectLst/>
                <a:latin typeface="Times New Roman" panose="02020603050405020304" pitchFamily="18" charset="0"/>
                <a:ea typeface="Calibri" panose="020F0502020204030204" pitchFamily="34" charset="0"/>
              </a:rPr>
              <a:t>La memoria cache es una memoria en la que se almacena un serie de datos para sura pido acceso. La memoria cache de un microprocesador es de tipo </a:t>
            </a:r>
            <a:r>
              <a:rPr lang="es-EC" sz="1800" dirty="0" err="1">
                <a:solidFill>
                  <a:srgbClr val="000000"/>
                </a:solidFill>
                <a:effectLst/>
                <a:latin typeface="Times New Roman" panose="02020603050405020304" pitchFamily="18" charset="0"/>
                <a:ea typeface="Calibri" panose="020F0502020204030204" pitchFamily="34" charset="0"/>
              </a:rPr>
              <a:t>volatil</a:t>
            </a:r>
            <a:r>
              <a:rPr lang="es-EC" sz="1800" dirty="0">
                <a:solidFill>
                  <a:srgbClr val="000000"/>
                </a:solidFill>
                <a:effectLst/>
                <a:latin typeface="Times New Roman" panose="02020603050405020304" pitchFamily="18" charset="0"/>
                <a:ea typeface="Calibri" panose="020F0502020204030204" pitchFamily="34" charset="0"/>
              </a:rPr>
              <a:t> (del </a:t>
            </a:r>
            <a:r>
              <a:rPr lang="es-EC" sz="1800" dirty="0" err="1">
                <a:solidFill>
                  <a:srgbClr val="000000"/>
                </a:solidFill>
                <a:effectLst/>
                <a:latin typeface="Times New Roman" panose="02020603050405020304" pitchFamily="18" charset="0"/>
                <a:ea typeface="Calibri" panose="020F0502020204030204" pitchFamily="34" charset="0"/>
              </a:rPr>
              <a:t>tipoRAM</a:t>
            </a:r>
            <a:r>
              <a:rPr lang="es-EC" sz="1800" dirty="0">
                <a:solidFill>
                  <a:srgbClr val="000000"/>
                </a:solidFill>
                <a:effectLst/>
                <a:latin typeface="Times New Roman" panose="02020603050405020304" pitchFamily="18" charset="0"/>
                <a:ea typeface="Calibri" panose="020F0502020204030204" pitchFamily="34" charset="0"/>
              </a:rPr>
              <a:t>), pero de una gran velocidad.</a:t>
            </a:r>
          </a:p>
          <a:p>
            <a:endParaRPr lang="es-EC" dirty="0">
              <a:solidFill>
                <a:srgbClr val="000000"/>
              </a:solidFill>
              <a:latin typeface="Times New Roman" panose="02020603050405020304" pitchFamily="18" charset="0"/>
              <a:ea typeface="Calibri" panose="020F0502020204030204" pitchFamily="34" charset="0"/>
            </a:endParaRPr>
          </a:p>
          <a:p>
            <a:r>
              <a:rPr lang="es-EC" sz="1800" b="1" dirty="0">
                <a:solidFill>
                  <a:srgbClr val="000000"/>
                </a:solidFill>
                <a:effectLst/>
                <a:latin typeface="Times New Roman" panose="02020603050405020304" pitchFamily="18" charset="0"/>
                <a:ea typeface="Times New Roman" panose="02020603050405020304" pitchFamily="18" charset="0"/>
              </a:rPr>
              <a:t>Acumulador:</a:t>
            </a:r>
            <a:r>
              <a:rPr lang="es-EC" sz="1800" dirty="0">
                <a:solidFill>
                  <a:srgbClr val="000000"/>
                </a:solidFill>
                <a:effectLst/>
                <a:latin typeface="Times New Roman" panose="02020603050405020304" pitchFamily="18" charset="0"/>
                <a:ea typeface="Times New Roman" panose="02020603050405020304" pitchFamily="18" charset="0"/>
              </a:rPr>
              <a:t> En una </a:t>
            </a:r>
            <a:r>
              <a:rPr lang="es-EC" dirty="0">
                <a:solidFill>
                  <a:srgbClr val="000000"/>
                </a:solidFill>
                <a:latin typeface="Times New Roman" panose="02020603050405020304" pitchFamily="18" charset="0"/>
                <a:ea typeface="Times New Roman" panose="02020603050405020304" pitchFamily="18" charset="0"/>
              </a:rPr>
              <a:t>CPU</a:t>
            </a:r>
            <a:r>
              <a:rPr lang="es-EC" sz="1800" dirty="0">
                <a:solidFill>
                  <a:srgbClr val="000000"/>
                </a:solidFill>
                <a:effectLst/>
                <a:latin typeface="Times New Roman" panose="02020603050405020304" pitchFamily="18" charset="0"/>
                <a:ea typeface="Times New Roman" panose="02020603050405020304" pitchFamily="18" charset="0"/>
              </a:rPr>
              <a:t> de </a:t>
            </a:r>
            <a:r>
              <a:rPr lang="es-EC" dirty="0">
                <a:solidFill>
                  <a:srgbClr val="000000"/>
                </a:solidFill>
                <a:latin typeface="Times New Roman" panose="02020603050405020304" pitchFamily="18" charset="0"/>
                <a:ea typeface="Times New Roman" panose="02020603050405020304" pitchFamily="18" charset="0"/>
              </a:rPr>
              <a:t>computadora</a:t>
            </a:r>
            <a:r>
              <a:rPr lang="es-EC" sz="1800" dirty="0">
                <a:solidFill>
                  <a:srgbClr val="000000"/>
                </a:solidFill>
                <a:effectLst/>
                <a:latin typeface="Times New Roman" panose="02020603050405020304" pitchFamily="18" charset="0"/>
                <a:ea typeface="Times New Roman" panose="02020603050405020304" pitchFamily="18" charset="0"/>
              </a:rPr>
              <a:t>, el acumulador es un </a:t>
            </a:r>
            <a:r>
              <a:rPr lang="es-EC" dirty="0">
                <a:solidFill>
                  <a:srgbClr val="000000"/>
                </a:solidFill>
                <a:latin typeface="Times New Roman" panose="02020603050405020304" pitchFamily="18" charset="0"/>
                <a:ea typeface="Times New Roman" panose="02020603050405020304" pitchFamily="18" charset="0"/>
              </a:rPr>
              <a:t>registro</a:t>
            </a:r>
            <a:r>
              <a:rPr lang="es-EC" sz="1800" dirty="0">
                <a:solidFill>
                  <a:srgbClr val="000000"/>
                </a:solidFill>
                <a:effectLst/>
                <a:latin typeface="Times New Roman" panose="02020603050405020304" pitchFamily="18" charset="0"/>
                <a:ea typeface="Times New Roman" panose="02020603050405020304" pitchFamily="18" charset="0"/>
              </a:rPr>
              <a:t> en el que son almacenados temporalmente los resultados aritméticos y lógicos intermedios que serán tratados por el </a:t>
            </a:r>
            <a:r>
              <a:rPr lang="es-EC" dirty="0">
                <a:solidFill>
                  <a:srgbClr val="000000"/>
                </a:solidFill>
                <a:latin typeface="Times New Roman" panose="02020603050405020304" pitchFamily="18" charset="0"/>
                <a:ea typeface="Times New Roman" panose="02020603050405020304" pitchFamily="18" charset="0"/>
              </a:rPr>
              <a:t>circuito operacional</a:t>
            </a:r>
            <a:r>
              <a:rPr lang="es-EC" sz="1800" dirty="0">
                <a:solidFill>
                  <a:srgbClr val="000000"/>
                </a:solidFill>
                <a:effectLst/>
                <a:latin typeface="Times New Roman" panose="02020603050405020304" pitchFamily="18" charset="0"/>
                <a:ea typeface="Times New Roman" panose="02020603050405020304" pitchFamily="18" charset="0"/>
              </a:rPr>
              <a:t> de la </a:t>
            </a:r>
            <a:r>
              <a:rPr lang="es-EC" dirty="0">
                <a:solidFill>
                  <a:srgbClr val="000000"/>
                </a:solidFill>
                <a:latin typeface="Times New Roman" panose="02020603050405020304" pitchFamily="18" charset="0"/>
                <a:ea typeface="Times New Roman" panose="02020603050405020304" pitchFamily="18" charset="0"/>
              </a:rPr>
              <a:t>unidad aritmético-lógica</a:t>
            </a:r>
            <a:r>
              <a:rPr lang="es-EC" sz="1800" dirty="0">
                <a:solidFill>
                  <a:srgbClr val="000000"/>
                </a:solidFill>
                <a:effectLst/>
                <a:latin typeface="Times New Roman" panose="02020603050405020304" pitchFamily="18" charset="0"/>
                <a:ea typeface="Times New Roman" panose="02020603050405020304" pitchFamily="18" charset="0"/>
              </a:rPr>
              <a:t> (ALU).</a:t>
            </a:r>
            <a:endParaRPr lang="es-EC" sz="1800" dirty="0">
              <a:effectLst/>
              <a:latin typeface="Times New Roman" panose="02020603050405020304" pitchFamily="18" charset="0"/>
              <a:ea typeface="Times New Roman" panose="02020603050405020304" pitchFamily="18" charset="0"/>
            </a:endParaRPr>
          </a:p>
          <a:p>
            <a:endParaRPr lang="es-EC" sz="1800" dirty="0">
              <a:effectLst/>
              <a:latin typeface="Calibri" panose="020F0502020204030204" pitchFamily="34" charset="0"/>
              <a:ea typeface="Calibri" panose="020F0502020204030204" pitchFamily="34" charset="0"/>
            </a:endParaRPr>
          </a:p>
          <a:p>
            <a:r>
              <a:rPr lang="es-EC" sz="1800" b="1" dirty="0">
                <a:effectLst/>
                <a:latin typeface="Times New Roman" panose="02020603050405020304" pitchFamily="18" charset="0"/>
                <a:ea typeface="Calibri" panose="020F0502020204030204" pitchFamily="34" charset="0"/>
              </a:rPr>
              <a:t>Conjunto de registros:</a:t>
            </a:r>
            <a:r>
              <a:rPr lang="es-EC" sz="1800" dirty="0">
                <a:effectLst/>
                <a:latin typeface="Calibri" panose="020F0502020204030204" pitchFamily="34" charset="0"/>
                <a:ea typeface="Calibri" panose="020F0502020204030204" pitchFamily="34" charset="0"/>
              </a:rPr>
              <a:t> </a:t>
            </a:r>
            <a:r>
              <a:rPr lang="es-EC" sz="1800" dirty="0">
                <a:effectLst/>
                <a:latin typeface="Times New Roman" panose="02020603050405020304" pitchFamily="18" charset="0"/>
                <a:ea typeface="Calibri" panose="020F0502020204030204" pitchFamily="34" charset="0"/>
              </a:rPr>
              <a:t>Los registros de un procesador es una duda que asalta a muchos, por lo que le hemos dedicado un espacio para explicarlo con todo detalle.</a:t>
            </a:r>
            <a:endParaRPr lang="es-EC" sz="1800" dirty="0">
              <a:effectLst/>
              <a:latin typeface="Calibri" panose="020F0502020204030204" pitchFamily="34" charset="0"/>
              <a:ea typeface="Calibri" panose="020F0502020204030204" pitchFamily="34" charset="0"/>
            </a:endParaRPr>
          </a:p>
          <a:p>
            <a:r>
              <a:rPr lang="es-EC" sz="1800" dirty="0">
                <a:effectLst/>
                <a:latin typeface="Times New Roman" panose="02020603050405020304" pitchFamily="18" charset="0"/>
                <a:ea typeface="Times New Roman" panose="02020603050405020304" pitchFamily="18" charset="0"/>
              </a:rPr>
              <a:t>Los registros son muy útiles de cara al funcionamiento de un procesador porque ayudan a éste, guiándole sobre dónde debe enviar los datos procesados.</a:t>
            </a:r>
          </a:p>
          <a:p>
            <a:endParaRPr lang="es-EC" dirty="0"/>
          </a:p>
        </p:txBody>
      </p:sp>
    </p:spTree>
    <p:extLst>
      <p:ext uri="{BB962C8B-B14F-4D97-AF65-F5344CB8AC3E}">
        <p14:creationId xmlns:p14="http://schemas.microsoft.com/office/powerpoint/2010/main" val="2033438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8B404816-0902-4466-8E3A-B4B72D2AE5F6}"/>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16691" t="24050" r="42189" b="21592"/>
          <a:stretch/>
        </p:blipFill>
        <p:spPr bwMode="auto">
          <a:xfrm>
            <a:off x="2133600" y="80681"/>
            <a:ext cx="7602070" cy="648148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89740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48DE74-B227-463B-AC2C-606B0908D0F9}"/>
              </a:ext>
            </a:extLst>
          </p:cNvPr>
          <p:cNvSpPr>
            <a:spLocks noGrp="1"/>
          </p:cNvSpPr>
          <p:nvPr>
            <p:ph type="title"/>
          </p:nvPr>
        </p:nvSpPr>
        <p:spPr>
          <a:xfrm>
            <a:off x="4009464" y="123078"/>
            <a:ext cx="4173071" cy="1325563"/>
          </a:xfrm>
        </p:spPr>
        <p:txBody>
          <a:bodyPr/>
          <a:lstStyle/>
          <a:p>
            <a:r>
              <a:rPr lang="es-ES" b="1" dirty="0">
                <a:solidFill>
                  <a:srgbClr val="FF0000"/>
                </a:solidFill>
                <a:latin typeface="Times New Roman" panose="02020603050405020304" pitchFamily="18" charset="0"/>
                <a:cs typeface="Times New Roman" panose="02020603050405020304" pitchFamily="18" charset="0"/>
              </a:rPr>
              <a:t>Características</a:t>
            </a:r>
            <a:endParaRPr lang="es-EC" b="1" dirty="0">
              <a:solidFill>
                <a:srgbClr val="FF0000"/>
              </a:solidFill>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24B89064-E053-41AB-9BA6-49B905968EF8}"/>
              </a:ext>
            </a:extLst>
          </p:cNvPr>
          <p:cNvSpPr>
            <a:spLocks noGrp="1"/>
          </p:cNvSpPr>
          <p:nvPr>
            <p:ph idx="1"/>
          </p:nvPr>
        </p:nvSpPr>
        <p:spPr/>
        <p:txBody>
          <a:bodyPr/>
          <a:lstStyle/>
          <a:p>
            <a:pPr marL="0" indent="0">
              <a:buNone/>
            </a:pPr>
            <a:r>
              <a:rPr lang="es-EC" sz="1800" dirty="0">
                <a:effectLst/>
                <a:latin typeface="Times New Roman" panose="02020603050405020304" pitchFamily="18" charset="0"/>
                <a:ea typeface="Calibri" panose="020F0502020204030204" pitchFamily="34" charset="0"/>
              </a:rPr>
              <a:t>Un acumulador de electricidad es un dispositivo que funciona como una pila o batería. Está diseñado para almacenar y acumular energía que se puede utilizar más adelante. Se puede utilizar durante más o menos tiempo dependiendo del modo de almacenamiento y de cómo se utilice la energía acumulada. Hay que tener en cuenta que existen diferentes tipos de baterías, por lo que puede ser necesaria una u otra para cada situación.</a:t>
            </a:r>
            <a:endParaRPr lang="es-EC" sz="1800" dirty="0">
              <a:effectLst/>
              <a:latin typeface="Calibri" panose="020F0502020204030204" pitchFamily="34" charset="0"/>
              <a:ea typeface="Calibri" panose="020F0502020204030204" pitchFamily="34" charset="0"/>
            </a:endParaRPr>
          </a:p>
          <a:p>
            <a:pPr marL="0" indent="0">
              <a:buNone/>
            </a:pPr>
            <a:r>
              <a:rPr lang="es-EC" sz="1800" dirty="0">
                <a:effectLst/>
                <a:latin typeface="Times New Roman" panose="02020603050405020304" pitchFamily="18" charset="0"/>
                <a:ea typeface="Calibri" panose="020F0502020204030204" pitchFamily="34" charset="0"/>
              </a:rPr>
              <a:t>Su función principal es hacer que otro dispositivo funcione a través de la energía almacenada, por lo que tiene una variedad de usos muy amplia. Por ejemplo, en las instalaciones de las empresas lo más habitual es disponer de grandes baterías que almacenan y distribuyen la electricidad a través de diferentes circuitos.</a:t>
            </a:r>
          </a:p>
          <a:p>
            <a:pPr marL="0" indent="0">
              <a:buNone/>
            </a:pPr>
            <a:r>
              <a:rPr lang="es-EC" sz="1800" dirty="0">
                <a:solidFill>
                  <a:srgbClr val="333333"/>
                </a:solidFill>
                <a:effectLst/>
                <a:latin typeface="Times New Roman" panose="02020603050405020304" pitchFamily="18" charset="0"/>
                <a:ea typeface="Times New Roman" panose="02020603050405020304" pitchFamily="18" charset="0"/>
              </a:rPr>
              <a:t>La información sobre el estado del procesador puede estar almacenada en un registro o en más de uno, aunque habitualmente suele ser un único registro denominado registro de estado.</a:t>
            </a:r>
            <a:endParaRPr lang="es-EC" sz="1800" dirty="0">
              <a:effectLst/>
              <a:latin typeface="Calibri" panose="020F0502020204030204" pitchFamily="34" charset="0"/>
              <a:ea typeface="Calibri" panose="020F0502020204030204" pitchFamily="34" charset="0"/>
            </a:endParaRPr>
          </a:p>
          <a:p>
            <a:pPr marL="0" indent="0">
              <a:buNone/>
            </a:pPr>
            <a:endParaRPr lang="es-EC" sz="1800" dirty="0">
              <a:effectLst/>
              <a:latin typeface="Calibri" panose="020F0502020204030204" pitchFamily="34" charset="0"/>
              <a:ea typeface="Calibri" panose="020F0502020204030204" pitchFamily="34" charset="0"/>
            </a:endParaRPr>
          </a:p>
          <a:p>
            <a:endParaRPr lang="es-EC" dirty="0"/>
          </a:p>
        </p:txBody>
      </p:sp>
    </p:spTree>
    <p:extLst>
      <p:ext uri="{BB962C8B-B14F-4D97-AF65-F5344CB8AC3E}">
        <p14:creationId xmlns:p14="http://schemas.microsoft.com/office/powerpoint/2010/main" val="3335991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95D781-14B6-444C-83AB-C9157ECDDC10}"/>
              </a:ext>
            </a:extLst>
          </p:cNvPr>
          <p:cNvSpPr>
            <a:spLocks noGrp="1"/>
          </p:cNvSpPr>
          <p:nvPr>
            <p:ph type="title"/>
          </p:nvPr>
        </p:nvSpPr>
        <p:spPr>
          <a:xfrm>
            <a:off x="3034553" y="365125"/>
            <a:ext cx="10515600" cy="1325563"/>
          </a:xfrm>
        </p:spPr>
        <p:txBody>
          <a:bodyPr>
            <a:normAutofit/>
          </a:bodyPr>
          <a:lstStyle/>
          <a:p>
            <a:r>
              <a:rPr lang="es-EC" sz="2800" b="1" dirty="0">
                <a:solidFill>
                  <a:srgbClr val="FF0000"/>
                </a:solidFill>
                <a:effectLst/>
                <a:latin typeface="Times New Roman" panose="02020603050405020304" pitchFamily="18" charset="0"/>
                <a:ea typeface="Calibri" panose="020F0502020204030204" pitchFamily="34" charset="0"/>
              </a:rPr>
              <a:t>Ventajas de las arquitecturas</a:t>
            </a:r>
            <a:endParaRPr lang="es-EC" sz="6000" dirty="0">
              <a:solidFill>
                <a:srgbClr val="FF0000"/>
              </a:solidFill>
            </a:endParaRPr>
          </a:p>
        </p:txBody>
      </p:sp>
      <p:sp>
        <p:nvSpPr>
          <p:cNvPr id="3" name="Marcador de contenido 2">
            <a:extLst>
              <a:ext uri="{FF2B5EF4-FFF2-40B4-BE49-F238E27FC236}">
                <a16:creationId xmlns:a16="http://schemas.microsoft.com/office/drawing/2014/main" id="{F5356D5C-6C26-4AE6-80F7-4C6AA3133575}"/>
              </a:ext>
            </a:extLst>
          </p:cNvPr>
          <p:cNvSpPr>
            <a:spLocks noGrp="1"/>
          </p:cNvSpPr>
          <p:nvPr>
            <p:ph idx="1"/>
          </p:nvPr>
        </p:nvSpPr>
        <p:spPr/>
        <p:txBody>
          <a:bodyPr>
            <a:normAutofit/>
          </a:bodyPr>
          <a:lstStyle/>
          <a:p>
            <a:r>
              <a:rPr lang="es-EC" sz="1800" b="1" dirty="0">
                <a:solidFill>
                  <a:srgbClr val="333333"/>
                </a:solidFill>
                <a:effectLst/>
                <a:latin typeface="Times New Roman" panose="02020603050405020304" pitchFamily="18" charset="0"/>
                <a:ea typeface="inherit"/>
              </a:rPr>
              <a:t>Pila: </a:t>
            </a:r>
            <a:r>
              <a:rPr lang="es-EC" sz="1800" dirty="0">
                <a:solidFill>
                  <a:srgbClr val="333333"/>
                </a:solidFill>
                <a:effectLst/>
                <a:latin typeface="Times New Roman" panose="02020603050405020304" pitchFamily="18" charset="0"/>
                <a:ea typeface="Calibri" panose="020F0502020204030204" pitchFamily="34" charset="0"/>
              </a:rPr>
              <a:t>Las pilas y acumuladores son una valiosa fuente de materias primas secundarias por su contenido en metales como el níquel, el cobalto o la plata. El correcto tratamiento de estos metales evita peligrosos vertidos al medio ambiente y posibilita la reutilización de muchos de ellos. Mercurio, zinc, cadmio, litio o plomo son otros metales nocivos utilizados en diferentes tipos de pilas y baterías. Impedir que los RPA acaben en un vertedero de residuos urbanos es clave para evitar su filtración al subsuelo y con ello la contaminación de tierras y acuíferos.</a:t>
            </a:r>
          </a:p>
          <a:p>
            <a:r>
              <a:rPr lang="es-EC" sz="1800" b="1" dirty="0">
                <a:solidFill>
                  <a:srgbClr val="333333"/>
                </a:solidFill>
                <a:effectLst/>
                <a:latin typeface="Times New Roman" panose="02020603050405020304" pitchFamily="18" charset="0"/>
                <a:ea typeface="inherit"/>
              </a:rPr>
              <a:t>Acumulador:</a:t>
            </a:r>
            <a:r>
              <a:rPr lang="es-EC" sz="1800" dirty="0">
                <a:solidFill>
                  <a:srgbClr val="333333"/>
                </a:solidFill>
                <a:effectLst/>
                <a:latin typeface="Times New Roman" panose="02020603050405020304" pitchFamily="18" charset="0"/>
                <a:ea typeface="inherit"/>
              </a:rPr>
              <a:t> </a:t>
            </a:r>
            <a:r>
              <a:rPr lang="es-EC" sz="1800" dirty="0">
                <a:solidFill>
                  <a:srgbClr val="333333"/>
                </a:solidFill>
                <a:effectLst/>
                <a:latin typeface="Times New Roman" panose="02020603050405020304" pitchFamily="18" charset="0"/>
                <a:ea typeface="Calibri" panose="020F0502020204030204" pitchFamily="34" charset="0"/>
              </a:rPr>
              <a:t>La ventaja del radiador acumulador eléctrico es que se calienta mucho más deprisa que otros dispositivos y que aprovecha toda la energía que acumula en el momento del día que se necesite. Dentro de este tipo de acumulador de calor eléctrico, se encuentra también el acumulador eléctrico portátil o radiador portátil.</a:t>
            </a:r>
            <a:endParaRPr lang="es-EC" sz="1800" dirty="0">
              <a:effectLst/>
              <a:latin typeface="Calibri" panose="020F0502020204030204" pitchFamily="34" charset="0"/>
              <a:ea typeface="Calibri" panose="020F0502020204030204" pitchFamily="34" charset="0"/>
            </a:endParaRPr>
          </a:p>
          <a:p>
            <a:r>
              <a:rPr lang="es-EC" sz="1800" b="1" dirty="0">
                <a:solidFill>
                  <a:srgbClr val="333333"/>
                </a:solidFill>
                <a:effectLst/>
                <a:latin typeface="Times New Roman" panose="02020603050405020304" pitchFamily="18" charset="0"/>
              </a:rPr>
              <a:t>Registro:</a:t>
            </a:r>
            <a:r>
              <a:rPr lang="es-EC" sz="1800" b="0" dirty="0">
                <a:solidFill>
                  <a:srgbClr val="333333"/>
                </a:solidFill>
                <a:effectLst/>
                <a:latin typeface="Times New Roman" panose="02020603050405020304" pitchFamily="18" charset="0"/>
              </a:rPr>
              <a:t> El </a:t>
            </a:r>
            <a:r>
              <a:rPr lang="es-EC" sz="1800" b="0" dirty="0">
                <a:solidFill>
                  <a:srgbClr val="000000"/>
                </a:solidFill>
                <a:latin typeface="Calibri" panose="020F0502020204030204" pitchFamily="34" charset="0"/>
              </a:rPr>
              <a:t>g</a:t>
            </a:r>
            <a:r>
              <a:rPr lang="es-EC" sz="1800" dirty="0">
                <a:solidFill>
                  <a:srgbClr val="000000"/>
                </a:solidFill>
                <a:effectLst/>
                <a:latin typeface="Calibri" panose="020F0502020204030204" pitchFamily="34" charset="0"/>
                <a:ea typeface="Calibri" panose="020F0502020204030204" pitchFamily="34" charset="0"/>
              </a:rPr>
              <a:t>ran volumen de información</a:t>
            </a:r>
            <a:r>
              <a:rPr lang="es-EC" sz="1800" dirty="0">
                <a:solidFill>
                  <a:srgbClr val="000000"/>
                </a:solidFill>
                <a:latin typeface="Calibri" panose="020F0502020204030204" pitchFamily="34" charset="0"/>
                <a:ea typeface="Calibri" panose="020F0502020204030204" pitchFamily="34" charset="0"/>
              </a:rPr>
              <a:t> e</a:t>
            </a:r>
            <a:r>
              <a:rPr lang="es-EC" sz="1800" dirty="0">
                <a:effectLst/>
                <a:latin typeface="Times New Roman" panose="02020603050405020304" pitchFamily="18" charset="0"/>
                <a:ea typeface="Calibri" panose="020F0502020204030204" pitchFamily="34" charset="0"/>
              </a:rPr>
              <a:t>sto resulta muy útil para las grandes compañías con un gran número de clientes y, por lo tanto, con un volumen de información a manejar muy importante.</a:t>
            </a:r>
            <a:r>
              <a:rPr lang="es-EC" sz="1800" dirty="0">
                <a:latin typeface="Calibri" panose="020F0502020204030204" pitchFamily="34" charset="0"/>
                <a:ea typeface="Calibri" panose="020F0502020204030204" pitchFamily="34" charset="0"/>
              </a:rPr>
              <a:t>                             </a:t>
            </a:r>
            <a:r>
              <a:rPr lang="es-EC" sz="1800" dirty="0">
                <a:solidFill>
                  <a:srgbClr val="000000"/>
                </a:solidFill>
                <a:effectLst/>
                <a:latin typeface="Calibri" panose="020F0502020204030204" pitchFamily="34" charset="0"/>
                <a:ea typeface="Calibri" panose="020F0502020204030204" pitchFamily="34" charset="0"/>
              </a:rPr>
              <a:t>El acceso rápido a la información</a:t>
            </a:r>
            <a:r>
              <a:rPr lang="es-EC" sz="1800" dirty="0">
                <a:solidFill>
                  <a:srgbClr val="000000"/>
                </a:solidFill>
                <a:latin typeface="Times New Roman" panose="02020603050405020304" pitchFamily="18" charset="0"/>
                <a:ea typeface="Calibri" panose="020F0502020204030204" pitchFamily="34" charset="0"/>
              </a:rPr>
              <a:t> l</a:t>
            </a:r>
            <a:r>
              <a:rPr lang="es-EC" sz="1800" dirty="0">
                <a:effectLst/>
                <a:latin typeface="Times New Roman" panose="02020603050405020304" pitchFamily="18" charset="0"/>
                <a:ea typeface="Calibri" panose="020F0502020204030204" pitchFamily="34" charset="0"/>
              </a:rPr>
              <a:t>a información se obtiene de forma rápida y sencilla, lo que facilita mucho el trabajo y permite dar un mejor servicio de atención al cliente por parte de las empresas.</a:t>
            </a:r>
            <a:endParaRPr lang="es-EC" sz="1800" dirty="0">
              <a:effectLst/>
              <a:latin typeface="Calibri" panose="020F0502020204030204" pitchFamily="34" charset="0"/>
              <a:ea typeface="Calibri" panose="020F0502020204030204" pitchFamily="34" charset="0"/>
            </a:endParaRPr>
          </a:p>
          <a:p>
            <a:endParaRPr lang="es-EC" sz="1800" b="1" dirty="0">
              <a:effectLst/>
              <a:latin typeface="Calibri" panose="020F0502020204030204" pitchFamily="34" charset="0"/>
            </a:endParaRPr>
          </a:p>
        </p:txBody>
      </p:sp>
    </p:spTree>
    <p:extLst>
      <p:ext uri="{BB962C8B-B14F-4D97-AF65-F5344CB8AC3E}">
        <p14:creationId xmlns:p14="http://schemas.microsoft.com/office/powerpoint/2010/main" val="784405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4D39F2-0947-4926-ACAB-08A290FDFFE6}"/>
              </a:ext>
            </a:extLst>
          </p:cNvPr>
          <p:cNvSpPr>
            <a:spLocks noGrp="1"/>
          </p:cNvSpPr>
          <p:nvPr>
            <p:ph type="title"/>
          </p:nvPr>
        </p:nvSpPr>
        <p:spPr>
          <a:xfrm>
            <a:off x="3413311" y="-181536"/>
            <a:ext cx="5365377" cy="1325563"/>
          </a:xfrm>
        </p:spPr>
        <p:txBody>
          <a:bodyPr>
            <a:normAutofit/>
          </a:bodyPr>
          <a:lstStyle/>
          <a:p>
            <a:r>
              <a:rPr lang="es-EC" sz="32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Conjunto de instrucciones</a:t>
            </a:r>
            <a:endParaRPr lang="es-EC" sz="8800" b="1" dirty="0">
              <a:solidFill>
                <a:srgbClr val="FF0000"/>
              </a:solidFill>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038918D8-62E6-4BD7-9E9B-2A4B3874A3D8}"/>
              </a:ext>
            </a:extLst>
          </p:cNvPr>
          <p:cNvSpPr>
            <a:spLocks noGrp="1"/>
          </p:cNvSpPr>
          <p:nvPr>
            <p:ph idx="1"/>
          </p:nvPr>
        </p:nvSpPr>
        <p:spPr>
          <a:xfrm>
            <a:off x="721659" y="1089957"/>
            <a:ext cx="10905565" cy="4351338"/>
          </a:xfrm>
        </p:spPr>
        <p:txBody>
          <a:bodyPr>
            <a:normAutofit/>
          </a:bodyPr>
          <a:lstStyle/>
          <a:p>
            <a:pPr marL="0" indent="0">
              <a:lnSpc>
                <a:spcPct val="115000"/>
              </a:lnSpc>
              <a:spcAft>
                <a:spcPts val="1000"/>
              </a:spcAft>
              <a:buNone/>
            </a:pPr>
            <a:r>
              <a:rPr lang="es-EC" sz="2000" b="1" dirty="0">
                <a:solidFill>
                  <a:srgbClr val="222222"/>
                </a:solidFill>
                <a:effectLst/>
                <a:latin typeface="Times New Roman" panose="02020603050405020304" pitchFamily="18" charset="0"/>
                <a:ea typeface="Times New Roman" panose="02020603050405020304" pitchFamily="18" charset="0"/>
              </a:rPr>
              <a:t>Un conjunto de instrucciones es un grupo de comandos para una CPU en lenguaje de máquina. </a:t>
            </a:r>
            <a:r>
              <a:rPr lang="es-EC" sz="2000" b="1" i="0" dirty="0">
                <a:effectLst/>
                <a:latin typeface="Times New Roman" panose="02020603050405020304" pitchFamily="18" charset="0"/>
                <a:cs typeface="Times New Roman" panose="02020603050405020304" pitchFamily="18" charset="0"/>
              </a:rPr>
              <a:t>El lenguaje de máquina o código máquina es el sistema de códigos directamente interpretable por un circuito micro programable, como el </a:t>
            </a:r>
            <a:r>
              <a:rPr lang="es-EC" sz="2000" b="1" dirty="0">
                <a:latin typeface="Times New Roman" panose="02020603050405020304" pitchFamily="18" charset="0"/>
                <a:cs typeface="Times New Roman" panose="02020603050405020304" pitchFamily="18" charset="0"/>
              </a:rPr>
              <a:t>microprocesador</a:t>
            </a:r>
            <a:r>
              <a:rPr lang="es-EC" sz="2000" b="1" i="0" dirty="0">
                <a:effectLst/>
                <a:latin typeface="Times New Roman" panose="02020603050405020304" pitchFamily="18" charset="0"/>
                <a:cs typeface="Times New Roman" panose="02020603050405020304" pitchFamily="18" charset="0"/>
              </a:rPr>
              <a:t> de una </a:t>
            </a:r>
            <a:r>
              <a:rPr lang="es-EC" sz="2000" b="1" dirty="0">
                <a:latin typeface="Times New Roman" panose="02020603050405020304" pitchFamily="18" charset="0"/>
                <a:cs typeface="Times New Roman" panose="02020603050405020304" pitchFamily="18" charset="0"/>
              </a:rPr>
              <a:t>computadora</a:t>
            </a:r>
            <a:r>
              <a:rPr lang="es-EC" sz="2000" b="1" i="0" dirty="0">
                <a:effectLst/>
                <a:latin typeface="Times New Roman" panose="02020603050405020304" pitchFamily="18" charset="0"/>
                <a:cs typeface="Times New Roman" panose="02020603050405020304" pitchFamily="18" charset="0"/>
              </a:rPr>
              <a:t> o el </a:t>
            </a:r>
            <a:r>
              <a:rPr lang="es-EC" sz="2000" b="1" dirty="0">
                <a:latin typeface="Times New Roman" panose="02020603050405020304" pitchFamily="18" charset="0"/>
                <a:cs typeface="Times New Roman" panose="02020603050405020304" pitchFamily="18" charset="0"/>
              </a:rPr>
              <a:t>microcontrolador</a:t>
            </a:r>
            <a:r>
              <a:rPr lang="es-EC" sz="2000" b="1" i="0" dirty="0">
                <a:effectLst/>
                <a:latin typeface="Times New Roman" panose="02020603050405020304" pitchFamily="18" charset="0"/>
                <a:cs typeface="Times New Roman" panose="02020603050405020304" pitchFamily="18" charset="0"/>
              </a:rPr>
              <a:t> de un </a:t>
            </a:r>
            <a:r>
              <a:rPr lang="es-EC" sz="2000" b="1" dirty="0">
                <a:latin typeface="Times New Roman" panose="02020603050405020304" pitchFamily="18" charset="0"/>
                <a:cs typeface="Times New Roman" panose="02020603050405020304" pitchFamily="18" charset="0"/>
              </a:rPr>
              <a:t>autómata</a:t>
            </a:r>
            <a:r>
              <a:rPr lang="es-EC" sz="2000" b="1" i="0" dirty="0">
                <a:effectLst/>
                <a:latin typeface="Times New Roman" panose="02020603050405020304" pitchFamily="18" charset="0"/>
                <a:cs typeface="Times New Roman" panose="02020603050405020304" pitchFamily="18" charset="0"/>
              </a:rPr>
              <a:t>.</a:t>
            </a:r>
            <a:endParaRPr lang="es-EC" sz="3200" b="1" dirty="0">
              <a:latin typeface="Times New Roman" panose="02020603050405020304" pitchFamily="18" charset="0"/>
              <a:cs typeface="Times New Roman" panose="02020603050405020304" pitchFamily="18" charset="0"/>
            </a:endParaRPr>
          </a:p>
        </p:txBody>
      </p:sp>
      <p:pic>
        <p:nvPicPr>
          <p:cNvPr id="8" name="Imagen 7">
            <a:extLst>
              <a:ext uri="{FF2B5EF4-FFF2-40B4-BE49-F238E27FC236}">
                <a16:creationId xmlns:a16="http://schemas.microsoft.com/office/drawing/2014/main" id="{3B34DFA1-740E-49E0-908C-8D1FBFE94C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7510" y="2619934"/>
            <a:ext cx="6243843" cy="3852584"/>
          </a:xfrm>
          <a:prstGeom prst="rect">
            <a:avLst/>
          </a:prstGeom>
        </p:spPr>
      </p:pic>
    </p:spTree>
    <p:extLst>
      <p:ext uri="{BB962C8B-B14F-4D97-AF65-F5344CB8AC3E}">
        <p14:creationId xmlns:p14="http://schemas.microsoft.com/office/powerpoint/2010/main" val="19280704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1DEB58-3AA9-44B0-BB64-27B5916E7C93}"/>
              </a:ext>
            </a:extLst>
          </p:cNvPr>
          <p:cNvSpPr>
            <a:spLocks noGrp="1"/>
          </p:cNvSpPr>
          <p:nvPr>
            <p:ph type="title"/>
          </p:nvPr>
        </p:nvSpPr>
        <p:spPr/>
        <p:txBody>
          <a:bodyPr>
            <a:normAutofit/>
          </a:bodyPr>
          <a:lstStyle/>
          <a:p>
            <a:r>
              <a:rPr lang="es-EC" sz="2000" b="1" dirty="0">
                <a:solidFill>
                  <a:srgbClr val="FF0000"/>
                </a:solidFill>
                <a:effectLst/>
                <a:latin typeface="Times New Roman" panose="02020603050405020304" pitchFamily="18" charset="0"/>
                <a:ea typeface="Calibri" panose="020F0502020204030204" pitchFamily="34" charset="0"/>
              </a:rPr>
              <a:t>Desventajas de las arquitecturas</a:t>
            </a:r>
            <a:endParaRPr lang="es-EC" sz="4800" dirty="0">
              <a:solidFill>
                <a:srgbClr val="FF0000"/>
              </a:solidFill>
            </a:endParaRPr>
          </a:p>
        </p:txBody>
      </p:sp>
      <p:sp>
        <p:nvSpPr>
          <p:cNvPr id="3" name="Marcador de contenido 2">
            <a:extLst>
              <a:ext uri="{FF2B5EF4-FFF2-40B4-BE49-F238E27FC236}">
                <a16:creationId xmlns:a16="http://schemas.microsoft.com/office/drawing/2014/main" id="{A4F84B7F-F3B2-4920-8088-407156582BBE}"/>
              </a:ext>
            </a:extLst>
          </p:cNvPr>
          <p:cNvSpPr>
            <a:spLocks noGrp="1"/>
          </p:cNvSpPr>
          <p:nvPr>
            <p:ph idx="1"/>
          </p:nvPr>
        </p:nvSpPr>
        <p:spPr/>
        <p:txBody>
          <a:bodyPr/>
          <a:lstStyle/>
          <a:p>
            <a:r>
              <a:rPr lang="es-EC" sz="1800" b="1" dirty="0">
                <a:solidFill>
                  <a:srgbClr val="333333"/>
                </a:solidFill>
                <a:effectLst/>
                <a:latin typeface="Times New Roman" panose="02020603050405020304" pitchFamily="18" charset="0"/>
                <a:ea typeface="inherit"/>
              </a:rPr>
              <a:t>Pila:</a:t>
            </a:r>
            <a:r>
              <a:rPr lang="es-EC" sz="1800" b="1" dirty="0">
                <a:solidFill>
                  <a:srgbClr val="333333"/>
                </a:solidFill>
                <a:effectLst/>
                <a:latin typeface="Calibri" panose="020F0502020204030204" pitchFamily="34" charset="0"/>
                <a:ea typeface="inherit"/>
              </a:rPr>
              <a:t> </a:t>
            </a:r>
            <a:r>
              <a:rPr lang="es-EC" sz="1800" dirty="0">
                <a:solidFill>
                  <a:srgbClr val="000000"/>
                </a:solidFill>
                <a:effectLst/>
                <a:latin typeface="Times New Roman" panose="02020603050405020304" pitchFamily="18" charset="0"/>
                <a:ea typeface="Calibri" panose="020F0502020204030204" pitchFamily="34" charset="0"/>
              </a:rPr>
              <a:t>Se considera normalmente razonable usar sólo entre el 30 y el 50% de la capacidad nominal de las típicas baterías de plomo ácido de “ciclo profundo”. Esto significa que un banco de batería de 600 A hora en la práctica sólo proporciona en el mejor de los casos una capacidad real de 300 A hora. Si incluso ocasionalmente vacía las baterías más que esto, su vida se acortará drásticamente.</a:t>
            </a:r>
            <a:endParaRPr lang="es-EC" sz="1800" dirty="0">
              <a:effectLst/>
              <a:latin typeface="Calibri" panose="020F0502020204030204" pitchFamily="34" charset="0"/>
              <a:ea typeface="Calibri" panose="020F0502020204030204" pitchFamily="34" charset="0"/>
            </a:endParaRPr>
          </a:p>
          <a:p>
            <a:r>
              <a:rPr lang="es-EC" sz="1800" b="1" dirty="0">
                <a:solidFill>
                  <a:srgbClr val="000000"/>
                </a:solidFill>
                <a:effectLst/>
                <a:latin typeface="Times New Roman" panose="02020603050405020304" pitchFamily="18" charset="0"/>
                <a:ea typeface="Calibri" panose="020F0502020204030204" pitchFamily="34" charset="0"/>
              </a:rPr>
              <a:t>Acumulador: </a:t>
            </a:r>
            <a:r>
              <a:rPr lang="es-EC" sz="1800" dirty="0">
                <a:solidFill>
                  <a:srgbClr val="202124"/>
                </a:solidFill>
                <a:effectLst/>
                <a:latin typeface="Times New Roman" panose="02020603050405020304" pitchFamily="18" charset="0"/>
                <a:ea typeface="Calibri" panose="020F0502020204030204" pitchFamily="34" charset="0"/>
              </a:rPr>
              <a:t>Este tipo de equipos son más caros que otros sistemas de calefacción, sobre todo a la hora de realizar la instalación. Consumo elevado en stand </a:t>
            </a:r>
            <a:r>
              <a:rPr lang="es-EC" sz="1800" dirty="0" err="1">
                <a:solidFill>
                  <a:srgbClr val="202124"/>
                </a:solidFill>
                <a:effectLst/>
                <a:latin typeface="Times New Roman" panose="02020603050405020304" pitchFamily="18" charset="0"/>
                <a:ea typeface="Calibri" panose="020F0502020204030204" pitchFamily="34" charset="0"/>
              </a:rPr>
              <a:t>by</a:t>
            </a:r>
            <a:r>
              <a:rPr lang="es-EC" sz="1800" dirty="0">
                <a:solidFill>
                  <a:srgbClr val="202124"/>
                </a:solidFill>
                <a:effectLst/>
                <a:latin typeface="Times New Roman" panose="02020603050405020304" pitchFamily="18" charset="0"/>
                <a:ea typeface="Calibri" panose="020F0502020204030204" pitchFamily="34" charset="0"/>
              </a:rPr>
              <a:t>: si queremos evitarlo, la mejor opción es apagarlo.</a:t>
            </a:r>
            <a:endParaRPr lang="es-EC" sz="1800" dirty="0">
              <a:effectLst/>
              <a:latin typeface="Calibri" panose="020F0502020204030204" pitchFamily="34" charset="0"/>
              <a:ea typeface="Calibri" panose="020F0502020204030204" pitchFamily="34" charset="0"/>
            </a:endParaRPr>
          </a:p>
          <a:p>
            <a:r>
              <a:rPr lang="es-EC" sz="1800" b="1" dirty="0">
                <a:solidFill>
                  <a:srgbClr val="202124"/>
                </a:solidFill>
                <a:effectLst/>
                <a:latin typeface="Calibri" panose="020F0502020204030204" pitchFamily="34" charset="0"/>
                <a:ea typeface="Calibri" panose="020F0502020204030204" pitchFamily="34" charset="0"/>
              </a:rPr>
              <a:t>Registro: </a:t>
            </a:r>
            <a:r>
              <a:rPr lang="es-EC" sz="1800" dirty="0">
                <a:effectLst/>
                <a:latin typeface="Times New Roman" panose="02020603050405020304" pitchFamily="18" charset="0"/>
                <a:ea typeface="Calibri" panose="020F0502020204030204" pitchFamily="34" charset="0"/>
              </a:rPr>
              <a:t>La necesidad de </a:t>
            </a:r>
            <a:r>
              <a:rPr lang="es-EC" sz="1800" dirty="0" err="1">
                <a:effectLst/>
                <a:latin typeface="Times New Roman" panose="02020603050405020304" pitchFamily="18" charset="0"/>
                <a:ea typeface="Calibri" panose="020F0502020204030204" pitchFamily="34" charset="0"/>
              </a:rPr>
              <a:t>sofistificaciones</a:t>
            </a:r>
            <a:r>
              <a:rPr lang="es-EC" sz="1800" dirty="0">
                <a:effectLst/>
                <a:latin typeface="Times New Roman" panose="02020603050405020304" pitchFamily="18" charset="0"/>
                <a:ea typeface="Calibri" panose="020F0502020204030204" pitchFamily="34" charset="0"/>
              </a:rPr>
              <a:t> técnicas, especialmente equipos y programas de cómputo para mantener y actualizar continuamente la información.</a:t>
            </a:r>
            <a:r>
              <a:rPr lang="es-EC" sz="1800" dirty="0">
                <a:latin typeface="Calibri" panose="020F0502020204030204" pitchFamily="34" charset="0"/>
                <a:ea typeface="Calibri" panose="020F0502020204030204" pitchFamily="34" charset="0"/>
              </a:rPr>
              <a:t>                                                                                               </a:t>
            </a:r>
            <a:r>
              <a:rPr lang="es-EC" sz="1800" dirty="0">
                <a:effectLst/>
                <a:latin typeface="Times New Roman" panose="02020603050405020304" pitchFamily="18" charset="0"/>
                <a:ea typeface="Calibri" panose="020F0502020204030204" pitchFamily="34" charset="0"/>
              </a:rPr>
              <a:t>Los ciudadanos deben cumplir con el requisito de brindar información actualizada. El hecho de que no lo hagan así puede representar una cifra desproporcionadamente alta de revisiones en la etapa final de preparación de la lista. Sin embargo, una respuesta a esta posibilidad es permitir el acceso a otras bases de información para el mantenimiento de las listas. Por ejemplo, el registro de automotores en los Estados Unidos y los registros fiscales en Canadá permiten que se lleven a cabo actualizaciones pasivas con muy poca o ninguna intervención por parte del elector.</a:t>
            </a:r>
            <a:endParaRPr lang="es-EC" sz="1800" dirty="0">
              <a:effectLst/>
              <a:latin typeface="Calibri" panose="020F0502020204030204" pitchFamily="34" charset="0"/>
              <a:ea typeface="Calibri" panose="020F0502020204030204" pitchFamily="34" charset="0"/>
            </a:endParaRPr>
          </a:p>
          <a:p>
            <a:pPr marL="0" indent="0">
              <a:buNone/>
            </a:pPr>
            <a:endParaRPr lang="es-EC" dirty="0"/>
          </a:p>
        </p:txBody>
      </p:sp>
    </p:spTree>
    <p:extLst>
      <p:ext uri="{BB962C8B-B14F-4D97-AF65-F5344CB8AC3E}">
        <p14:creationId xmlns:p14="http://schemas.microsoft.com/office/powerpoint/2010/main" val="112760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47E3AB-0891-46CA-ACAC-2EA33C286820}"/>
              </a:ext>
            </a:extLst>
          </p:cNvPr>
          <p:cNvSpPr>
            <a:spLocks noGrp="1"/>
          </p:cNvSpPr>
          <p:nvPr>
            <p:ph type="title"/>
          </p:nvPr>
        </p:nvSpPr>
        <p:spPr>
          <a:xfrm>
            <a:off x="2541494" y="-154828"/>
            <a:ext cx="10515600" cy="1325563"/>
          </a:xfrm>
        </p:spPr>
        <p:txBody>
          <a:bodyPr>
            <a:normAutofit/>
          </a:bodyPr>
          <a:lstStyle/>
          <a:p>
            <a:r>
              <a:rPr lang="es-EC" sz="2800" b="1" dirty="0">
                <a:solidFill>
                  <a:srgbClr val="FF0000"/>
                </a:solidFill>
                <a:effectLst/>
                <a:latin typeface="Times New Roman" panose="02020603050405020304" pitchFamily="18" charset="0"/>
                <a:ea typeface="Calibri" panose="020F0502020204030204" pitchFamily="34" charset="0"/>
              </a:rPr>
              <a:t>Operaciones del repertorio de instrucciones</a:t>
            </a:r>
            <a:endParaRPr lang="es-EC" sz="6000" dirty="0">
              <a:solidFill>
                <a:srgbClr val="FF0000"/>
              </a:solidFill>
            </a:endParaRPr>
          </a:p>
        </p:txBody>
      </p:sp>
      <p:sp>
        <p:nvSpPr>
          <p:cNvPr id="3" name="Marcador de contenido 2">
            <a:extLst>
              <a:ext uri="{FF2B5EF4-FFF2-40B4-BE49-F238E27FC236}">
                <a16:creationId xmlns:a16="http://schemas.microsoft.com/office/drawing/2014/main" id="{435015A5-9720-4DC0-87DF-7C849090D01F}"/>
              </a:ext>
            </a:extLst>
          </p:cNvPr>
          <p:cNvSpPr>
            <a:spLocks noGrp="1"/>
          </p:cNvSpPr>
          <p:nvPr>
            <p:ph idx="1"/>
          </p:nvPr>
        </p:nvSpPr>
        <p:spPr>
          <a:xfrm>
            <a:off x="918882" y="1009837"/>
            <a:ext cx="10515600" cy="4351338"/>
          </a:xfrm>
        </p:spPr>
        <p:txBody>
          <a:bodyPr/>
          <a:lstStyle/>
          <a:p>
            <a:pPr marL="0" indent="0">
              <a:spcBef>
                <a:spcPts val="600"/>
              </a:spcBef>
              <a:spcAft>
                <a:spcPts val="600"/>
              </a:spcAft>
              <a:buNone/>
            </a:pPr>
            <a:r>
              <a:rPr lang="es-EC" sz="1800" dirty="0">
                <a:solidFill>
                  <a:srgbClr val="000000"/>
                </a:solidFill>
                <a:effectLst/>
                <a:latin typeface="Times New Roman" panose="02020603050405020304" pitchFamily="18" charset="0"/>
                <a:ea typeface="Times New Roman" panose="02020603050405020304" pitchFamily="18" charset="0"/>
              </a:rPr>
              <a:t>El lenguaje de máquina o código máquina es el sistema de códigos directamente interpretable por un circuito </a:t>
            </a:r>
            <a:r>
              <a:rPr lang="es-EC" sz="1800" dirty="0" err="1">
                <a:solidFill>
                  <a:srgbClr val="000000"/>
                </a:solidFill>
                <a:effectLst/>
                <a:latin typeface="Times New Roman" panose="02020603050405020304" pitchFamily="18" charset="0"/>
                <a:ea typeface="Times New Roman" panose="02020603050405020304" pitchFamily="18" charset="0"/>
              </a:rPr>
              <a:t>microprogramable</a:t>
            </a:r>
            <a:r>
              <a:rPr lang="es-EC" sz="1800" dirty="0">
                <a:solidFill>
                  <a:srgbClr val="000000"/>
                </a:solidFill>
                <a:effectLst/>
                <a:latin typeface="Times New Roman" panose="02020603050405020304" pitchFamily="18" charset="0"/>
                <a:ea typeface="Times New Roman" panose="02020603050405020304" pitchFamily="18" charset="0"/>
              </a:rPr>
              <a:t>, como el </a:t>
            </a:r>
            <a:r>
              <a:rPr lang="es-EC" sz="1800" dirty="0">
                <a:solidFill>
                  <a:srgbClr val="000000"/>
                </a:solidFill>
                <a:latin typeface="Times New Roman" panose="02020603050405020304" pitchFamily="18" charset="0"/>
                <a:ea typeface="Times New Roman" panose="02020603050405020304" pitchFamily="18" charset="0"/>
              </a:rPr>
              <a:t>microprocesador</a:t>
            </a:r>
            <a:r>
              <a:rPr lang="es-EC" sz="1800" dirty="0">
                <a:solidFill>
                  <a:srgbClr val="000000"/>
                </a:solidFill>
                <a:effectLst/>
                <a:latin typeface="Times New Roman" panose="02020603050405020304" pitchFamily="18" charset="0"/>
                <a:ea typeface="Times New Roman" panose="02020603050405020304" pitchFamily="18" charset="0"/>
              </a:rPr>
              <a:t> de una </a:t>
            </a:r>
            <a:r>
              <a:rPr lang="es-EC" sz="1800" dirty="0">
                <a:solidFill>
                  <a:srgbClr val="000000"/>
                </a:solidFill>
                <a:latin typeface="Times New Roman" panose="02020603050405020304" pitchFamily="18" charset="0"/>
                <a:ea typeface="Times New Roman" panose="02020603050405020304" pitchFamily="18" charset="0"/>
              </a:rPr>
              <a:t>computadora</a:t>
            </a:r>
            <a:r>
              <a:rPr lang="es-EC" sz="1800" dirty="0">
                <a:solidFill>
                  <a:srgbClr val="000000"/>
                </a:solidFill>
                <a:effectLst/>
                <a:latin typeface="Times New Roman" panose="02020603050405020304" pitchFamily="18" charset="0"/>
                <a:ea typeface="Times New Roman" panose="02020603050405020304" pitchFamily="18" charset="0"/>
              </a:rPr>
              <a:t> o el </a:t>
            </a:r>
            <a:r>
              <a:rPr lang="es-EC" sz="1800" dirty="0">
                <a:solidFill>
                  <a:srgbClr val="000000"/>
                </a:solidFill>
                <a:latin typeface="Times New Roman" panose="02020603050405020304" pitchFamily="18" charset="0"/>
                <a:ea typeface="Times New Roman" panose="02020603050405020304" pitchFamily="18" charset="0"/>
              </a:rPr>
              <a:t>microcontrolador</a:t>
            </a:r>
            <a:r>
              <a:rPr lang="es-EC" sz="1800" dirty="0">
                <a:solidFill>
                  <a:srgbClr val="000000"/>
                </a:solidFill>
                <a:effectLst/>
                <a:latin typeface="Times New Roman" panose="02020603050405020304" pitchFamily="18" charset="0"/>
                <a:ea typeface="Times New Roman" panose="02020603050405020304" pitchFamily="18" charset="0"/>
              </a:rPr>
              <a:t> de un </a:t>
            </a:r>
            <a:r>
              <a:rPr lang="es-EC" sz="1800" dirty="0">
                <a:solidFill>
                  <a:srgbClr val="000000"/>
                </a:solidFill>
                <a:latin typeface="Times New Roman" panose="02020603050405020304" pitchFamily="18" charset="0"/>
                <a:ea typeface="Times New Roman" panose="02020603050405020304" pitchFamily="18" charset="0"/>
              </a:rPr>
              <a:t>autómata.</a:t>
            </a:r>
            <a:r>
              <a:rPr lang="es-EC" sz="1800" dirty="0">
                <a:solidFill>
                  <a:srgbClr val="000000"/>
                </a:solidFill>
                <a:effectLst/>
                <a:latin typeface="Times New Roman" panose="02020603050405020304" pitchFamily="18" charset="0"/>
                <a:ea typeface="Times New Roman" panose="02020603050405020304" pitchFamily="18" charset="0"/>
              </a:rPr>
              <a:t> Este lenguaje está compuesto por un </a:t>
            </a:r>
            <a:r>
              <a:rPr lang="es-EC" sz="1800" dirty="0">
                <a:solidFill>
                  <a:srgbClr val="000000"/>
                </a:solidFill>
                <a:latin typeface="Times New Roman" panose="02020603050405020304" pitchFamily="18" charset="0"/>
                <a:ea typeface="Times New Roman" panose="02020603050405020304" pitchFamily="18" charset="0"/>
              </a:rPr>
              <a:t>conjunto de instrucciones</a:t>
            </a:r>
            <a:r>
              <a:rPr lang="es-EC" sz="1800" dirty="0">
                <a:solidFill>
                  <a:srgbClr val="000000"/>
                </a:solidFill>
                <a:effectLst/>
                <a:latin typeface="Times New Roman" panose="02020603050405020304" pitchFamily="18" charset="0"/>
                <a:ea typeface="Times New Roman" panose="02020603050405020304" pitchFamily="18" charset="0"/>
              </a:rPr>
              <a:t> que determinan acciones a ser tomadas por la máquina. Un </a:t>
            </a:r>
            <a:r>
              <a:rPr lang="es-EC" sz="1800" dirty="0">
                <a:solidFill>
                  <a:srgbClr val="000000"/>
                </a:solidFill>
                <a:latin typeface="Times New Roman" panose="02020603050405020304" pitchFamily="18" charset="0"/>
                <a:ea typeface="Times New Roman" panose="02020603050405020304" pitchFamily="18" charset="0"/>
              </a:rPr>
              <a:t>programa</a:t>
            </a:r>
            <a:r>
              <a:rPr lang="es-EC" sz="1800" dirty="0">
                <a:solidFill>
                  <a:srgbClr val="000000"/>
                </a:solidFill>
                <a:effectLst/>
                <a:latin typeface="Times New Roman" panose="02020603050405020304" pitchFamily="18" charset="0"/>
                <a:ea typeface="Times New Roman" panose="02020603050405020304" pitchFamily="18" charset="0"/>
              </a:rPr>
              <a:t> consiste en una cadena de estas instrucciones más un conjunto cual se trabaja. Estas instrucciones son normalmente ejecutadas en secuencia, con eventuales cambios de flujo causados por el propio programa o eventos externos. El lenguaje de máquina es específico de la </a:t>
            </a:r>
            <a:r>
              <a:rPr lang="es-EC" sz="1800" dirty="0">
                <a:solidFill>
                  <a:srgbClr val="000000"/>
                </a:solidFill>
                <a:latin typeface="Times New Roman" panose="02020603050405020304" pitchFamily="18" charset="0"/>
                <a:ea typeface="Times New Roman" panose="02020603050405020304" pitchFamily="18" charset="0"/>
              </a:rPr>
              <a:t>arquitectura de la máquina</a:t>
            </a:r>
            <a:r>
              <a:rPr lang="es-EC" sz="1800" dirty="0">
                <a:solidFill>
                  <a:srgbClr val="000000"/>
                </a:solidFill>
                <a:effectLst/>
                <a:latin typeface="Times New Roman" panose="02020603050405020304" pitchFamily="18" charset="0"/>
                <a:ea typeface="Times New Roman" panose="02020603050405020304" pitchFamily="18" charset="0"/>
              </a:rPr>
              <a:t>, aunque el conjunto de instrucciones disponibles pueda ser similar entre arquitecturas distintas.</a:t>
            </a:r>
            <a:endParaRPr lang="es-EC" sz="1800" dirty="0">
              <a:effectLst/>
              <a:latin typeface="Times New Roman" panose="02020603050405020304" pitchFamily="18" charset="0"/>
              <a:ea typeface="Times New Roman" panose="02020603050405020304" pitchFamily="18" charset="0"/>
            </a:endParaRPr>
          </a:p>
          <a:p>
            <a:pPr marL="0" indent="0">
              <a:spcBef>
                <a:spcPts val="600"/>
              </a:spcBef>
              <a:spcAft>
                <a:spcPts val="600"/>
              </a:spcAft>
              <a:buNone/>
            </a:pPr>
            <a:r>
              <a:rPr lang="es-EC" sz="1800" dirty="0">
                <a:solidFill>
                  <a:srgbClr val="000000"/>
                </a:solidFill>
                <a:effectLst/>
                <a:latin typeface="Times New Roman" panose="02020603050405020304" pitchFamily="18" charset="0"/>
                <a:ea typeface="Times New Roman" panose="02020603050405020304" pitchFamily="18" charset="0"/>
              </a:rPr>
              <a:t>Los circuitos </a:t>
            </a:r>
            <a:r>
              <a:rPr lang="es-EC" sz="1800" dirty="0" err="1">
                <a:solidFill>
                  <a:srgbClr val="000000"/>
                </a:solidFill>
                <a:effectLst/>
                <a:latin typeface="Times New Roman" panose="02020603050405020304" pitchFamily="18" charset="0"/>
                <a:ea typeface="Times New Roman" panose="02020603050405020304" pitchFamily="18" charset="0"/>
              </a:rPr>
              <a:t>microprogramables</a:t>
            </a:r>
            <a:r>
              <a:rPr lang="es-EC" sz="1800" dirty="0">
                <a:solidFill>
                  <a:srgbClr val="000000"/>
                </a:solidFill>
                <a:effectLst/>
                <a:latin typeface="Times New Roman" panose="02020603050405020304" pitchFamily="18" charset="0"/>
                <a:ea typeface="Times New Roman" panose="02020603050405020304" pitchFamily="18" charset="0"/>
              </a:rPr>
              <a:t> son </a:t>
            </a:r>
            <a:r>
              <a:rPr lang="es-EC" sz="1800" dirty="0">
                <a:solidFill>
                  <a:srgbClr val="000000"/>
                </a:solidFill>
                <a:latin typeface="Times New Roman" panose="02020603050405020304" pitchFamily="18" charset="0"/>
                <a:ea typeface="Times New Roman" panose="02020603050405020304" pitchFamily="18" charset="0"/>
              </a:rPr>
              <a:t>digitales</a:t>
            </a:r>
            <a:r>
              <a:rPr lang="es-EC" sz="1800" dirty="0">
                <a:solidFill>
                  <a:srgbClr val="000000"/>
                </a:solidFill>
                <a:effectLst/>
                <a:latin typeface="Times New Roman" panose="02020603050405020304" pitchFamily="18" charset="0"/>
                <a:ea typeface="Times New Roman" panose="02020603050405020304" pitchFamily="18" charset="0"/>
              </a:rPr>
              <a:t>, lo que significa que trabajan con dos únicos niveles de tensión. Dichos niveles, por abstracción, se simbolizan con los números 0 y 1, por eso el lenguaje de máquina solo utiliza dichos signos. Esto permite el empleo de las teorías del </a:t>
            </a:r>
            <a:r>
              <a:rPr lang="es-EC" sz="1800" dirty="0">
                <a:solidFill>
                  <a:srgbClr val="000000"/>
                </a:solidFill>
                <a:latin typeface="Times New Roman" panose="02020603050405020304" pitchFamily="18" charset="0"/>
                <a:ea typeface="Times New Roman" panose="02020603050405020304" pitchFamily="18" charset="0"/>
              </a:rPr>
              <a:t>álgebra booleana</a:t>
            </a:r>
            <a:r>
              <a:rPr lang="es-EC" sz="1800" dirty="0">
                <a:solidFill>
                  <a:srgbClr val="000000"/>
                </a:solidFill>
                <a:effectLst/>
                <a:latin typeface="Times New Roman" panose="02020603050405020304" pitchFamily="18" charset="0"/>
                <a:ea typeface="Times New Roman" panose="02020603050405020304" pitchFamily="18" charset="0"/>
              </a:rPr>
              <a:t> y del </a:t>
            </a:r>
            <a:r>
              <a:rPr lang="es-EC" sz="1800" dirty="0">
                <a:solidFill>
                  <a:srgbClr val="000000"/>
                </a:solidFill>
                <a:latin typeface="Times New Roman" panose="02020603050405020304" pitchFamily="18" charset="0"/>
                <a:ea typeface="Times New Roman" panose="02020603050405020304" pitchFamily="18" charset="0"/>
              </a:rPr>
              <a:t>sistema binario</a:t>
            </a:r>
            <a:r>
              <a:rPr lang="es-EC" sz="1800" dirty="0">
                <a:solidFill>
                  <a:srgbClr val="000000"/>
                </a:solidFill>
                <a:effectLst/>
                <a:latin typeface="Times New Roman" panose="02020603050405020304" pitchFamily="18" charset="0"/>
                <a:ea typeface="Times New Roman" panose="02020603050405020304" pitchFamily="18" charset="0"/>
              </a:rPr>
              <a:t> en el diseño de este tipo de circuitos y en su programación.</a:t>
            </a:r>
            <a:endParaRPr lang="es-EC" sz="1800" dirty="0">
              <a:effectLst/>
              <a:latin typeface="Times New Roman" panose="02020603050405020304" pitchFamily="18" charset="0"/>
              <a:ea typeface="Times New Roman" panose="02020603050405020304" pitchFamily="18" charset="0"/>
            </a:endParaRPr>
          </a:p>
          <a:p>
            <a:endParaRPr lang="es-EC" dirty="0"/>
          </a:p>
        </p:txBody>
      </p:sp>
    </p:spTree>
    <p:extLst>
      <p:ext uri="{BB962C8B-B14F-4D97-AF65-F5344CB8AC3E}">
        <p14:creationId xmlns:p14="http://schemas.microsoft.com/office/powerpoint/2010/main" val="2340538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60244F-A1F9-4373-8077-5322C3FABE70}"/>
              </a:ext>
            </a:extLst>
          </p:cNvPr>
          <p:cNvSpPr>
            <a:spLocks noGrp="1"/>
          </p:cNvSpPr>
          <p:nvPr>
            <p:ph type="title"/>
          </p:nvPr>
        </p:nvSpPr>
        <p:spPr>
          <a:xfrm>
            <a:off x="3823447" y="320302"/>
            <a:ext cx="10515600" cy="1325563"/>
          </a:xfrm>
        </p:spPr>
        <p:txBody>
          <a:bodyPr>
            <a:normAutofit/>
          </a:bodyPr>
          <a:lstStyle/>
          <a:p>
            <a:r>
              <a:rPr lang="es-EC" sz="2800" b="1" dirty="0">
                <a:solidFill>
                  <a:srgbClr val="FF0000"/>
                </a:solidFill>
                <a:effectLst/>
                <a:latin typeface="Times New Roman" panose="02020603050405020304" pitchFamily="18" charset="0"/>
                <a:ea typeface="Calibri" panose="020F0502020204030204" pitchFamily="34" charset="0"/>
              </a:rPr>
              <a:t>Tipo de operandos</a:t>
            </a:r>
            <a:endParaRPr lang="es-EC" sz="6000" dirty="0">
              <a:solidFill>
                <a:srgbClr val="FF0000"/>
              </a:solidFill>
            </a:endParaRPr>
          </a:p>
        </p:txBody>
      </p:sp>
      <p:sp>
        <p:nvSpPr>
          <p:cNvPr id="3" name="Marcador de contenido 2">
            <a:extLst>
              <a:ext uri="{FF2B5EF4-FFF2-40B4-BE49-F238E27FC236}">
                <a16:creationId xmlns:a16="http://schemas.microsoft.com/office/drawing/2014/main" id="{96A3BEF9-30FD-4477-BD7F-ACAC62A4FD20}"/>
              </a:ext>
            </a:extLst>
          </p:cNvPr>
          <p:cNvSpPr>
            <a:spLocks noGrp="1"/>
          </p:cNvSpPr>
          <p:nvPr>
            <p:ph idx="1"/>
          </p:nvPr>
        </p:nvSpPr>
        <p:spPr/>
        <p:txBody>
          <a:bodyPr/>
          <a:lstStyle/>
          <a:p>
            <a:r>
              <a:rPr lang="es-EC" sz="2400" dirty="0">
                <a:solidFill>
                  <a:srgbClr val="1E1E1E"/>
                </a:solidFill>
                <a:effectLst/>
                <a:latin typeface="Times New Roman" panose="02020603050405020304" pitchFamily="18" charset="0"/>
                <a:ea typeface="Calibri" panose="020F0502020204030204" pitchFamily="34" charset="0"/>
              </a:rPr>
              <a:t>Un operador es un signo o símbolo que especifica el tipo de cálculo que se realiza en una expresión. Hay operadores matemáticos, de comparación, lógicos y de referencia. Access admite diversos operadores, incluidos los operadores aritméticos como </a:t>
            </a:r>
            <a:r>
              <a:rPr lang="es-EC" sz="2400" b="1" dirty="0">
                <a:solidFill>
                  <a:srgbClr val="1E1E1E"/>
                </a:solidFill>
                <a:effectLst/>
                <a:latin typeface="Times New Roman" panose="02020603050405020304" pitchFamily="18" charset="0"/>
                <a:ea typeface="Calibri" panose="020F0502020204030204" pitchFamily="34" charset="0"/>
              </a:rPr>
              <a:t>+</a:t>
            </a:r>
            <a:r>
              <a:rPr lang="es-EC" sz="2400" dirty="0">
                <a:solidFill>
                  <a:srgbClr val="1E1E1E"/>
                </a:solidFill>
                <a:effectLst/>
                <a:latin typeface="Times New Roman" panose="02020603050405020304" pitchFamily="18" charset="0"/>
                <a:ea typeface="Calibri" panose="020F0502020204030204" pitchFamily="34" charset="0"/>
              </a:rPr>
              <a:t>, </a:t>
            </a:r>
            <a:r>
              <a:rPr lang="es-EC" sz="2400" b="1" dirty="0">
                <a:solidFill>
                  <a:srgbClr val="1E1E1E"/>
                </a:solidFill>
                <a:effectLst/>
                <a:latin typeface="Times New Roman" panose="02020603050405020304" pitchFamily="18" charset="0"/>
                <a:ea typeface="Calibri" panose="020F0502020204030204" pitchFamily="34" charset="0"/>
              </a:rPr>
              <a:t>-</a:t>
            </a:r>
            <a:r>
              <a:rPr lang="es-EC" sz="2400" dirty="0">
                <a:solidFill>
                  <a:srgbClr val="1E1E1E"/>
                </a:solidFill>
                <a:effectLst/>
                <a:latin typeface="Times New Roman" panose="02020603050405020304" pitchFamily="18" charset="0"/>
                <a:ea typeface="Calibri" panose="020F0502020204030204" pitchFamily="34" charset="0"/>
              </a:rPr>
              <a:t>, de multiplicación (</a:t>
            </a:r>
            <a:r>
              <a:rPr lang="es-EC" sz="2400" b="1" dirty="0">
                <a:solidFill>
                  <a:srgbClr val="1E1E1E"/>
                </a:solidFill>
                <a:effectLst/>
                <a:latin typeface="Times New Roman" panose="02020603050405020304" pitchFamily="18" charset="0"/>
                <a:ea typeface="Calibri" panose="020F0502020204030204" pitchFamily="34" charset="0"/>
              </a:rPr>
              <a:t>*</a:t>
            </a:r>
            <a:r>
              <a:rPr lang="es-EC" sz="2400" dirty="0">
                <a:solidFill>
                  <a:srgbClr val="1E1E1E"/>
                </a:solidFill>
                <a:effectLst/>
                <a:latin typeface="Times New Roman" panose="02020603050405020304" pitchFamily="18" charset="0"/>
                <a:ea typeface="Calibri" panose="020F0502020204030204" pitchFamily="34" charset="0"/>
              </a:rPr>
              <a:t>) y división (</a:t>
            </a:r>
            <a:r>
              <a:rPr lang="es-EC" sz="2400" b="1" dirty="0">
                <a:solidFill>
                  <a:srgbClr val="1E1E1E"/>
                </a:solidFill>
                <a:effectLst/>
                <a:latin typeface="Times New Roman" panose="02020603050405020304" pitchFamily="18" charset="0"/>
                <a:ea typeface="Calibri" panose="020F0502020204030204" pitchFamily="34" charset="0"/>
              </a:rPr>
              <a:t>/</a:t>
            </a:r>
            <a:r>
              <a:rPr lang="es-EC" sz="2400" dirty="0">
                <a:solidFill>
                  <a:srgbClr val="1E1E1E"/>
                </a:solidFill>
                <a:effectLst/>
                <a:latin typeface="Times New Roman" panose="02020603050405020304" pitchFamily="18" charset="0"/>
                <a:ea typeface="Calibri" panose="020F0502020204030204" pitchFamily="34" charset="0"/>
              </a:rPr>
              <a:t>), además de los operadores de comparación para comparar valores, los operadores de texto para concatenar texto y los operadores lógicos para determinar valores verdadero o falsos. En este artículo se proporciona información sobre el uso de estos operadores.</a:t>
            </a:r>
            <a:endParaRPr lang="es-EC" sz="2400" dirty="0">
              <a:effectLst/>
              <a:latin typeface="Calibri" panose="020F0502020204030204" pitchFamily="34" charset="0"/>
              <a:ea typeface="Calibri" panose="020F0502020204030204" pitchFamily="34" charset="0"/>
            </a:endParaRPr>
          </a:p>
          <a:p>
            <a:endParaRPr lang="es-EC" dirty="0"/>
          </a:p>
        </p:txBody>
      </p:sp>
    </p:spTree>
    <p:extLst>
      <p:ext uri="{BB962C8B-B14F-4D97-AF65-F5344CB8AC3E}">
        <p14:creationId xmlns:p14="http://schemas.microsoft.com/office/powerpoint/2010/main" val="4025418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CD2C81B-E891-41A3-83E4-5E259A9964A8}"/>
              </a:ext>
            </a:extLst>
          </p:cNvPr>
          <p:cNvSpPr>
            <a:spLocks noGrp="1"/>
          </p:cNvSpPr>
          <p:nvPr>
            <p:ph idx="1"/>
          </p:nvPr>
        </p:nvSpPr>
        <p:spPr>
          <a:xfrm>
            <a:off x="838200" y="471954"/>
            <a:ext cx="10515600" cy="4351338"/>
          </a:xfrm>
        </p:spPr>
        <p:txBody>
          <a:bodyPr/>
          <a:lstStyle/>
          <a:p>
            <a:r>
              <a:rPr lang="es-EC" sz="1800" dirty="0">
                <a:solidFill>
                  <a:srgbClr val="1E1E1E"/>
                </a:solidFill>
                <a:effectLst/>
                <a:latin typeface="Times New Roman" panose="02020603050405020304" pitchFamily="18" charset="0"/>
                <a:ea typeface="Calibri" panose="020F0502020204030204" pitchFamily="34" charset="0"/>
              </a:rPr>
              <a:t>Operadores aritméticos: </a:t>
            </a:r>
            <a:r>
              <a:rPr lang="es-EC" sz="1800" dirty="0">
                <a:effectLst/>
                <a:latin typeface="Times New Roman" panose="02020603050405020304" pitchFamily="18" charset="0"/>
                <a:ea typeface="Calibri" panose="020F0502020204030204" pitchFamily="34" charset="0"/>
              </a:rPr>
              <a:t>Los operadores aritméticos se usan para calcular un valor de dos o más números, o cambiar el signo de un número de positivo a negativo o viceversa.</a:t>
            </a:r>
            <a:endParaRPr lang="es-EC" dirty="0"/>
          </a:p>
        </p:txBody>
      </p:sp>
      <p:pic>
        <p:nvPicPr>
          <p:cNvPr id="4" name="Imagen 3">
            <a:extLst>
              <a:ext uri="{FF2B5EF4-FFF2-40B4-BE49-F238E27FC236}">
                <a16:creationId xmlns:a16="http://schemas.microsoft.com/office/drawing/2014/main" id="{F3C61671-4895-4BDD-A161-527CD27B6ABB}"/>
              </a:ext>
            </a:extLst>
          </p:cNvPr>
          <p:cNvPicPr/>
          <p:nvPr/>
        </p:nvPicPr>
        <p:blipFill rotWithShape="1">
          <a:blip r:embed="rId2">
            <a:extLst>
              <a:ext uri="{28A0092B-C50C-407E-A947-70E740481C1C}">
                <a14:useLocalDpi xmlns:a14="http://schemas.microsoft.com/office/drawing/2010/main" val="0"/>
              </a:ext>
            </a:extLst>
          </a:blip>
          <a:srcRect l="14132" t="13210" r="35922" b="8397"/>
          <a:stretch/>
        </p:blipFill>
        <p:spPr bwMode="auto">
          <a:xfrm>
            <a:off x="510987" y="1102658"/>
            <a:ext cx="11259671" cy="575534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52992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D51DB78-2F6E-46C3-875D-DEC1D1E4218F}"/>
              </a:ext>
            </a:extLst>
          </p:cNvPr>
          <p:cNvSpPr>
            <a:spLocks noGrp="1"/>
          </p:cNvSpPr>
          <p:nvPr>
            <p:ph idx="1"/>
          </p:nvPr>
        </p:nvSpPr>
        <p:spPr>
          <a:xfrm>
            <a:off x="1062318" y="427131"/>
            <a:ext cx="10515600" cy="4351338"/>
          </a:xfrm>
        </p:spPr>
        <p:txBody>
          <a:bodyPr/>
          <a:lstStyle/>
          <a:p>
            <a:pPr marL="0" indent="0">
              <a:buNone/>
            </a:pPr>
            <a:r>
              <a:rPr lang="es-EC" sz="1800" dirty="0">
                <a:solidFill>
                  <a:srgbClr val="1E1E1E"/>
                </a:solidFill>
                <a:effectLst/>
                <a:latin typeface="Times New Roman" panose="02020603050405020304" pitchFamily="18" charset="0"/>
                <a:ea typeface="Calibri" panose="020F0502020204030204" pitchFamily="34" charset="0"/>
              </a:rPr>
              <a:t>Operadores de comparación</a:t>
            </a:r>
            <a:r>
              <a:rPr lang="es-EC" sz="1800" dirty="0">
                <a:solidFill>
                  <a:srgbClr val="1E1E1E"/>
                </a:solidFill>
                <a:effectLst/>
                <a:latin typeface="Segoe UI Light" panose="020B0502040204020203" pitchFamily="34" charset="0"/>
                <a:ea typeface="Calibri" panose="020F0502020204030204" pitchFamily="34" charset="0"/>
              </a:rPr>
              <a:t>: </a:t>
            </a:r>
            <a:r>
              <a:rPr lang="es-EC" sz="1800" dirty="0">
                <a:solidFill>
                  <a:srgbClr val="1E1E1E"/>
                </a:solidFill>
                <a:effectLst/>
                <a:latin typeface="Times New Roman" panose="02020603050405020304" pitchFamily="18" charset="0"/>
                <a:ea typeface="Calibri" panose="020F0502020204030204" pitchFamily="34" charset="0"/>
              </a:rPr>
              <a:t>Los operadores de comparación se usan para comparar valores y devolver un resultado que sea True, False o </a:t>
            </a:r>
            <a:r>
              <a:rPr lang="es-EC" sz="1800" dirty="0" err="1">
                <a:solidFill>
                  <a:srgbClr val="1E1E1E"/>
                </a:solidFill>
                <a:effectLst/>
                <a:latin typeface="Times New Roman" panose="02020603050405020304" pitchFamily="18" charset="0"/>
                <a:ea typeface="Calibri" panose="020F0502020204030204" pitchFamily="34" charset="0"/>
              </a:rPr>
              <a:t>Null</a:t>
            </a:r>
            <a:endParaRPr lang="es-EC" dirty="0"/>
          </a:p>
        </p:txBody>
      </p:sp>
      <p:pic>
        <p:nvPicPr>
          <p:cNvPr id="4" name="Imagen 3">
            <a:extLst>
              <a:ext uri="{FF2B5EF4-FFF2-40B4-BE49-F238E27FC236}">
                <a16:creationId xmlns:a16="http://schemas.microsoft.com/office/drawing/2014/main" id="{619CBA97-64D5-497C-A25C-293E06A5972D}"/>
              </a:ext>
            </a:extLst>
          </p:cNvPr>
          <p:cNvPicPr/>
          <p:nvPr/>
        </p:nvPicPr>
        <p:blipFill rotWithShape="1">
          <a:blip r:embed="rId2">
            <a:extLst>
              <a:ext uri="{28A0092B-C50C-407E-A947-70E740481C1C}">
                <a14:useLocalDpi xmlns:a14="http://schemas.microsoft.com/office/drawing/2010/main" val="0"/>
              </a:ext>
            </a:extLst>
          </a:blip>
          <a:srcRect l="13767" t="23604" r="35644" b="23120"/>
          <a:stretch/>
        </p:blipFill>
        <p:spPr bwMode="auto">
          <a:xfrm>
            <a:off x="1062318" y="1199478"/>
            <a:ext cx="10143564" cy="547922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9223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C6C468A-3B43-4F99-B1B7-A9BBD14FC497}"/>
              </a:ext>
            </a:extLst>
          </p:cNvPr>
          <p:cNvSpPr>
            <a:spLocks noGrp="1"/>
          </p:cNvSpPr>
          <p:nvPr>
            <p:ph idx="1"/>
          </p:nvPr>
        </p:nvSpPr>
        <p:spPr>
          <a:xfrm>
            <a:off x="838200" y="0"/>
            <a:ext cx="10515600" cy="4351338"/>
          </a:xfrm>
        </p:spPr>
        <p:txBody>
          <a:bodyPr/>
          <a:lstStyle/>
          <a:p>
            <a:pPr marL="0" indent="0">
              <a:buNone/>
            </a:pPr>
            <a:r>
              <a:rPr lang="es-EC" sz="1800" b="1" dirty="0">
                <a:effectLst/>
                <a:ea typeface="Calibri" panose="020F0502020204030204" pitchFamily="34" charset="0"/>
              </a:rPr>
              <a:t>Operadores lógicos: </a:t>
            </a:r>
            <a:r>
              <a:rPr lang="es-EC" sz="1800" dirty="0">
                <a:effectLst/>
                <a:ea typeface="Calibri" panose="020F0502020204030204" pitchFamily="34" charset="0"/>
              </a:rPr>
              <a:t>Los operadores lógicos se usan para combinar dos valores Booleanos y devolver un resultado verdadero, falso o nulo. Los operadores lógicos también se denominan operadores Booleanos.</a:t>
            </a:r>
            <a:endParaRPr lang="es-EC" dirty="0"/>
          </a:p>
        </p:txBody>
      </p:sp>
      <p:pic>
        <p:nvPicPr>
          <p:cNvPr id="4" name="Imagen 3">
            <a:extLst>
              <a:ext uri="{FF2B5EF4-FFF2-40B4-BE49-F238E27FC236}">
                <a16:creationId xmlns:a16="http://schemas.microsoft.com/office/drawing/2014/main" id="{E779FBF7-582E-4987-9127-93D7D31F5D55}"/>
              </a:ext>
            </a:extLst>
          </p:cNvPr>
          <p:cNvPicPr/>
          <p:nvPr/>
        </p:nvPicPr>
        <p:blipFill rotWithShape="1">
          <a:blip r:embed="rId2">
            <a:extLst>
              <a:ext uri="{28A0092B-C50C-407E-A947-70E740481C1C}">
                <a14:useLocalDpi xmlns:a14="http://schemas.microsoft.com/office/drawing/2010/main" val="0"/>
              </a:ext>
            </a:extLst>
          </a:blip>
          <a:srcRect l="14865" t="18840" r="36531" b="21382"/>
          <a:stretch/>
        </p:blipFill>
        <p:spPr bwMode="auto">
          <a:xfrm>
            <a:off x="838200" y="676892"/>
            <a:ext cx="9928412" cy="608249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34376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A91F89C-41FC-405A-A00C-E98634F90B28}"/>
              </a:ext>
            </a:extLst>
          </p:cNvPr>
          <p:cNvSpPr>
            <a:spLocks noGrp="1"/>
          </p:cNvSpPr>
          <p:nvPr>
            <p:ph idx="1"/>
          </p:nvPr>
        </p:nvSpPr>
        <p:spPr>
          <a:xfrm>
            <a:off x="909918" y="824472"/>
            <a:ext cx="10515600" cy="6033528"/>
          </a:xfrm>
        </p:spPr>
        <p:txBody>
          <a:bodyPr>
            <a:normAutofit/>
          </a:bodyPr>
          <a:lstStyle/>
          <a:p>
            <a:r>
              <a:rPr lang="es-EC" sz="2000" b="1" dirty="0">
                <a:solidFill>
                  <a:srgbClr val="000000"/>
                </a:solidFill>
                <a:effectLst/>
                <a:latin typeface="Times New Roman" panose="02020603050405020304" pitchFamily="18" charset="0"/>
                <a:ea typeface="Calibri" panose="020F0502020204030204" pitchFamily="34" charset="0"/>
              </a:rPr>
              <a:t>Operadores de concatenación: </a:t>
            </a:r>
            <a:r>
              <a:rPr lang="es-EC" sz="2000" dirty="0">
                <a:solidFill>
                  <a:srgbClr val="404040"/>
                </a:solidFill>
                <a:effectLst/>
                <a:latin typeface="Times New Roman" panose="02020603050405020304" pitchFamily="18" charset="0"/>
                <a:ea typeface="Calibri" panose="020F0502020204030204" pitchFamily="34" charset="0"/>
              </a:rPr>
              <a:t>Los operadores de concatenación se usan para combinar dos valores de texto en uno.</a:t>
            </a:r>
            <a:endParaRPr lang="es-EC" sz="3200" dirty="0"/>
          </a:p>
        </p:txBody>
      </p:sp>
      <p:pic>
        <p:nvPicPr>
          <p:cNvPr id="4" name="Imagen 3">
            <a:extLst>
              <a:ext uri="{FF2B5EF4-FFF2-40B4-BE49-F238E27FC236}">
                <a16:creationId xmlns:a16="http://schemas.microsoft.com/office/drawing/2014/main" id="{3D75F69F-3047-4884-A9A7-3A1D109C7C3B}"/>
              </a:ext>
            </a:extLst>
          </p:cNvPr>
          <p:cNvPicPr/>
          <p:nvPr/>
        </p:nvPicPr>
        <p:blipFill rotWithShape="1">
          <a:blip r:embed="rId2">
            <a:extLst>
              <a:ext uri="{28A0092B-C50C-407E-A947-70E740481C1C}">
                <a14:useLocalDpi xmlns:a14="http://schemas.microsoft.com/office/drawing/2010/main" val="0"/>
              </a:ext>
            </a:extLst>
          </a:blip>
          <a:srcRect l="14620" t="33565" r="36653" b="36765"/>
          <a:stretch/>
        </p:blipFill>
        <p:spPr bwMode="auto">
          <a:xfrm>
            <a:off x="909918" y="1726640"/>
            <a:ext cx="9901518" cy="381354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372671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74565AE-80D5-4622-BE04-E11A57F64357}"/>
              </a:ext>
            </a:extLst>
          </p:cNvPr>
          <p:cNvSpPr>
            <a:spLocks noGrp="1"/>
          </p:cNvSpPr>
          <p:nvPr>
            <p:ph idx="1"/>
          </p:nvPr>
        </p:nvSpPr>
        <p:spPr>
          <a:xfrm>
            <a:off x="927847" y="301625"/>
            <a:ext cx="10515600" cy="4351338"/>
          </a:xfrm>
        </p:spPr>
        <p:txBody>
          <a:bodyPr/>
          <a:lstStyle/>
          <a:p>
            <a:r>
              <a:rPr lang="es-EC" sz="1800" b="1" dirty="0">
                <a:solidFill>
                  <a:srgbClr val="1E1E1E"/>
                </a:solidFill>
                <a:effectLst/>
                <a:latin typeface="Times New Roman" panose="02020603050405020304" pitchFamily="18" charset="0"/>
                <a:ea typeface="Calibri" panose="020F0502020204030204" pitchFamily="34" charset="0"/>
                <a:cs typeface="Times New Roman" panose="02020603050405020304" pitchFamily="18" charset="0"/>
              </a:rPr>
              <a:t>Operadores especiales: </a:t>
            </a:r>
            <a:r>
              <a:rPr lang="es-EC" sz="1800" dirty="0">
                <a:effectLst/>
                <a:latin typeface="Times New Roman" panose="02020603050405020304" pitchFamily="18" charset="0"/>
                <a:ea typeface="Calibri" panose="020F0502020204030204" pitchFamily="34" charset="0"/>
                <a:cs typeface="Times New Roman" panose="02020603050405020304" pitchFamily="18" charset="0"/>
              </a:rPr>
              <a:t>Los operadores especiales se usan para devolver un resultado True o False como se describe en la tabla siguiente.</a:t>
            </a:r>
            <a:endParaRPr lang="es-EC" dirty="0">
              <a:latin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C74F9BD9-1701-47E1-8CD6-1A98FABD1691}"/>
              </a:ext>
            </a:extLst>
          </p:cNvPr>
          <p:cNvPicPr/>
          <p:nvPr/>
        </p:nvPicPr>
        <p:blipFill rotWithShape="1">
          <a:blip r:embed="rId2">
            <a:extLst>
              <a:ext uri="{28A0092B-C50C-407E-A947-70E740481C1C}">
                <a14:useLocalDpi xmlns:a14="http://schemas.microsoft.com/office/drawing/2010/main" val="0"/>
              </a:ext>
            </a:extLst>
          </a:blip>
          <a:srcRect l="13891" t="22305" r="36165" b="16397"/>
          <a:stretch/>
        </p:blipFill>
        <p:spPr bwMode="auto">
          <a:xfrm>
            <a:off x="927847" y="978852"/>
            <a:ext cx="10515600" cy="575364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468752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C3A2F8-1CE2-48B4-93F0-045432AD8772}"/>
              </a:ext>
            </a:extLst>
          </p:cNvPr>
          <p:cNvSpPr>
            <a:spLocks noGrp="1"/>
          </p:cNvSpPr>
          <p:nvPr>
            <p:ph type="title"/>
          </p:nvPr>
        </p:nvSpPr>
        <p:spPr>
          <a:xfrm>
            <a:off x="3193676" y="316752"/>
            <a:ext cx="5804647" cy="728569"/>
          </a:xfrm>
        </p:spPr>
        <p:txBody>
          <a:bodyPr>
            <a:normAutofit/>
          </a:bodyPr>
          <a:lstStyle/>
          <a:p>
            <a:r>
              <a:rPr lang="es-EC" sz="2400" b="1" dirty="0">
                <a:solidFill>
                  <a:srgbClr val="FF0000"/>
                </a:solidFill>
                <a:effectLst/>
                <a:latin typeface="Times New Roman" panose="02020603050405020304" pitchFamily="18" charset="0"/>
                <a:ea typeface="inherit"/>
              </a:rPr>
              <a:t>Lenguajes de alto nivel y compiladores</a:t>
            </a:r>
            <a:endParaRPr lang="es-EC" sz="5400" dirty="0">
              <a:solidFill>
                <a:srgbClr val="FF0000"/>
              </a:solidFill>
            </a:endParaRPr>
          </a:p>
        </p:txBody>
      </p:sp>
      <p:sp>
        <p:nvSpPr>
          <p:cNvPr id="3" name="Marcador de contenido 2">
            <a:extLst>
              <a:ext uri="{FF2B5EF4-FFF2-40B4-BE49-F238E27FC236}">
                <a16:creationId xmlns:a16="http://schemas.microsoft.com/office/drawing/2014/main" id="{469655E4-8F38-43E3-B414-AD1E554295B4}"/>
              </a:ext>
            </a:extLst>
          </p:cNvPr>
          <p:cNvSpPr>
            <a:spLocks noGrp="1"/>
          </p:cNvSpPr>
          <p:nvPr>
            <p:ph idx="1"/>
          </p:nvPr>
        </p:nvSpPr>
        <p:spPr>
          <a:xfrm>
            <a:off x="838199" y="1253331"/>
            <a:ext cx="10515600" cy="4351338"/>
          </a:xfrm>
        </p:spPr>
        <p:txBody>
          <a:bodyPr/>
          <a:lstStyle/>
          <a:p>
            <a:pPr marL="320040" marR="548640" indent="0" algn="just">
              <a:lnSpc>
                <a:spcPct val="115000"/>
              </a:lnSpc>
              <a:spcBef>
                <a:spcPts val="1000"/>
              </a:spcBef>
              <a:spcAft>
                <a:spcPts val="800"/>
              </a:spcAft>
              <a:buNone/>
            </a:pPr>
            <a:r>
              <a:rPr lang="es-EC" sz="1800" i="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Los lenguajes de alto nivel son aquellos que utilizan el lenguaje natural para realizar programas y, por tanto, necesitan otro programa para generar el código máquina ya que el ordenador no los entiende directamente. Este programa puede ser:</a:t>
            </a:r>
            <a:endParaRPr lang="es-EC" sz="1800" i="1" dirty="0">
              <a:solidFill>
                <a:srgbClr val="40404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20040" marR="548640" indent="0" algn="just">
              <a:lnSpc>
                <a:spcPct val="115000"/>
              </a:lnSpc>
              <a:spcBef>
                <a:spcPts val="1000"/>
              </a:spcBef>
              <a:spcAft>
                <a:spcPts val="800"/>
              </a:spcAft>
              <a:buNone/>
            </a:pPr>
            <a:r>
              <a:rPr lang="es-EC" sz="1800" i="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Un intérprete.- traduce cada línea del programa siguiendo la secuencia; ejecuta el programa paso a paso hasta el final o hasta que encuentra un error, en cuyo caso, se detiene.</a:t>
            </a:r>
            <a:endParaRPr lang="es-EC" sz="1800" i="1" dirty="0">
              <a:solidFill>
                <a:srgbClr val="40404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20040" marR="548640" indent="0" algn="just">
              <a:lnSpc>
                <a:spcPct val="115000"/>
              </a:lnSpc>
              <a:spcBef>
                <a:spcPts val="1000"/>
              </a:spcBef>
              <a:spcAft>
                <a:spcPts val="800"/>
              </a:spcAft>
              <a:buNone/>
            </a:pPr>
            <a:r>
              <a:rPr lang="es-EC" sz="1800" i="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Un compilador.- traduce el programa completo creando otro que entiende en ordenador y que se llama programa objeto; si encuentra errores, indica su posición para que sean corregidos. El programa objeto obtenido es el ejecutable.</a:t>
            </a:r>
            <a:r>
              <a:rPr lang="es-EC" sz="1800" i="1" dirty="0">
                <a:solidFill>
                  <a:srgbClr val="404040"/>
                </a:solidFill>
                <a:latin typeface="Times New Roman" panose="02020603050405020304" pitchFamily="18" charset="0"/>
                <a:ea typeface="Calibri" panose="020F0502020204030204" pitchFamily="34" charset="0"/>
                <a:cs typeface="Times New Roman" panose="02020603050405020304" pitchFamily="18" charset="0"/>
              </a:rPr>
              <a:t>                                                                                </a:t>
            </a:r>
          </a:p>
          <a:p>
            <a:pPr marL="320040" marR="548640" indent="0" algn="just">
              <a:lnSpc>
                <a:spcPct val="115000"/>
              </a:lnSpc>
              <a:spcBef>
                <a:spcPts val="1000"/>
              </a:spcBef>
              <a:spcAft>
                <a:spcPts val="800"/>
              </a:spcAft>
              <a:buNone/>
            </a:pPr>
            <a:r>
              <a:rPr lang="es-EC" sz="1800" dirty="0">
                <a:solidFill>
                  <a:srgbClr val="404040"/>
                </a:solidFill>
                <a:effectLst/>
                <a:latin typeface="Times New Roman" panose="02020603050405020304" pitchFamily="18" charset="0"/>
                <a:ea typeface="Calibri" panose="020F0502020204030204" pitchFamily="34" charset="0"/>
                <a:cs typeface="Times New Roman" panose="02020603050405020304" pitchFamily="18" charset="0"/>
              </a:rPr>
              <a:t>L</a:t>
            </a:r>
            <a:r>
              <a:rPr lang="es-EC" sz="1800" i="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 gran ventaja de los lenguajes de alto nivel es que consiguen distanciarse del lenguaje máquina y se aproximan al lenguaje natural.</a:t>
            </a:r>
            <a:endParaRPr lang="es-EC" sz="1800" i="1" dirty="0">
              <a:solidFill>
                <a:srgbClr val="40404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s-EC" dirty="0"/>
          </a:p>
        </p:txBody>
      </p:sp>
    </p:spTree>
    <p:extLst>
      <p:ext uri="{BB962C8B-B14F-4D97-AF65-F5344CB8AC3E}">
        <p14:creationId xmlns:p14="http://schemas.microsoft.com/office/powerpoint/2010/main" val="10727886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D315A9-82FE-44CE-ADE0-A42187904DA6}"/>
              </a:ext>
            </a:extLst>
          </p:cNvPr>
          <p:cNvSpPr>
            <a:spLocks noGrp="1"/>
          </p:cNvSpPr>
          <p:nvPr>
            <p:ph type="title"/>
          </p:nvPr>
        </p:nvSpPr>
        <p:spPr>
          <a:xfrm>
            <a:off x="2209800" y="-82744"/>
            <a:ext cx="10515600" cy="1325563"/>
          </a:xfrm>
        </p:spPr>
        <p:txBody>
          <a:bodyPr>
            <a:normAutofit/>
          </a:bodyPr>
          <a:lstStyle/>
          <a:p>
            <a:r>
              <a:rPr lang="es-EC" sz="2400" b="1" dirty="0">
                <a:solidFill>
                  <a:srgbClr val="FF0000"/>
                </a:solidFill>
                <a:effectLst/>
                <a:latin typeface="Times New Roman" panose="02020603050405020304" pitchFamily="18" charset="0"/>
                <a:ea typeface="inherit"/>
              </a:rPr>
              <a:t>Ventajas y desventajas de los lenguajes de Alto nivel</a:t>
            </a:r>
            <a:endParaRPr lang="es-EC" sz="5400" dirty="0">
              <a:solidFill>
                <a:srgbClr val="FF0000"/>
              </a:solidFill>
            </a:endParaRPr>
          </a:p>
        </p:txBody>
      </p:sp>
      <p:sp>
        <p:nvSpPr>
          <p:cNvPr id="3" name="Marcador de contenido 2">
            <a:extLst>
              <a:ext uri="{FF2B5EF4-FFF2-40B4-BE49-F238E27FC236}">
                <a16:creationId xmlns:a16="http://schemas.microsoft.com/office/drawing/2014/main" id="{3C663386-3052-4779-B6BA-7DF0AE3A4735}"/>
              </a:ext>
            </a:extLst>
          </p:cNvPr>
          <p:cNvSpPr>
            <a:spLocks noGrp="1"/>
          </p:cNvSpPr>
          <p:nvPr>
            <p:ph idx="1"/>
          </p:nvPr>
        </p:nvSpPr>
        <p:spPr>
          <a:xfrm>
            <a:off x="345370" y="1345456"/>
            <a:ext cx="11128035" cy="4667250"/>
          </a:xfrm>
        </p:spPr>
        <p:txBody>
          <a:bodyPr>
            <a:normAutofit/>
          </a:bodyPr>
          <a:lstStyle/>
          <a:p>
            <a:pPr marL="0" indent="0" algn="just">
              <a:lnSpc>
                <a:spcPct val="115000"/>
              </a:lnSpc>
              <a:spcBef>
                <a:spcPts val="1200"/>
              </a:spcBef>
              <a:spcAft>
                <a:spcPts val="200"/>
              </a:spcAft>
              <a:buNone/>
            </a:pPr>
            <a:r>
              <a:rPr lang="es-EC" sz="1800" b="1" dirty="0">
                <a:solidFill>
                  <a:srgbClr val="202020"/>
                </a:solidFill>
                <a:effectLst/>
                <a:latin typeface="Times New Roman" panose="02020603050405020304" pitchFamily="18" charset="0"/>
              </a:rPr>
              <a:t>Ventajas</a:t>
            </a:r>
            <a:endParaRPr lang="es-EC" sz="1800" b="1" dirty="0">
              <a:effectLst/>
              <a:latin typeface="Calibri" panose="020F0502020204030204" pitchFamily="34" charset="0"/>
            </a:endParaRPr>
          </a:p>
          <a:p>
            <a:pPr>
              <a:lnSpc>
                <a:spcPct val="115000"/>
              </a:lnSpc>
              <a:spcAft>
                <a:spcPts val="1000"/>
              </a:spcAft>
              <a:buSzPts val="1000"/>
              <a:tabLst>
                <a:tab pos="457200" algn="l"/>
              </a:tabLst>
            </a:pPr>
            <a:r>
              <a:rPr lang="es-EC" sz="1800" dirty="0">
                <a:solidFill>
                  <a:srgbClr val="202020"/>
                </a:solidFill>
                <a:effectLst/>
                <a:latin typeface="Times New Roman" panose="02020603050405020304" pitchFamily="18" charset="0"/>
                <a:ea typeface="Calibri" panose="020F0502020204030204" pitchFamily="34" charset="0"/>
                <a:cs typeface="Times New Roman" panose="02020603050405020304" pitchFamily="18" charset="0"/>
              </a:rPr>
              <a:t>Posibilita la lectura secuencial de los programas, favoreciendo así su comprensión.</a:t>
            </a:r>
            <a:endParaRPr lang="es-EC" sz="1800" dirty="0">
              <a:solidFill>
                <a:srgbClr val="20202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buSzPts val="1000"/>
              <a:tabLst>
                <a:tab pos="457200" algn="l"/>
              </a:tabLst>
            </a:pPr>
            <a:r>
              <a:rPr lang="es-EC" sz="1800" dirty="0">
                <a:solidFill>
                  <a:srgbClr val="202020"/>
                </a:solidFill>
                <a:effectLst/>
                <a:latin typeface="Times New Roman" panose="02020603050405020304" pitchFamily="18" charset="0"/>
                <a:ea typeface="Calibri" panose="020F0502020204030204" pitchFamily="34" charset="0"/>
                <a:cs typeface="Times New Roman" panose="02020603050405020304" pitchFamily="18" charset="0"/>
              </a:rPr>
              <a:t>Reduce significativamente los errores debido a efectos secundarios no deseados.</a:t>
            </a:r>
            <a:endParaRPr lang="es-EC" sz="1800" dirty="0">
              <a:solidFill>
                <a:srgbClr val="20202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buSzPts val="1000"/>
              <a:tabLst>
                <a:tab pos="457200" algn="l"/>
              </a:tabLst>
            </a:pPr>
            <a:r>
              <a:rPr lang="es-EC" sz="1800" dirty="0">
                <a:solidFill>
                  <a:srgbClr val="202020"/>
                </a:solidFill>
                <a:effectLst/>
                <a:latin typeface="Times New Roman" panose="02020603050405020304" pitchFamily="18" charset="0"/>
                <a:ea typeface="Calibri" panose="020F0502020204030204" pitchFamily="34" charset="0"/>
                <a:cs typeface="Times New Roman" panose="02020603050405020304" pitchFamily="18" charset="0"/>
              </a:rPr>
              <a:t>Debido a que el código es más fácil de entender (en comparación con el código que no usa estructuras de control de flujo), los errores suelen ser más fáciles de encontrar y corregir. </a:t>
            </a:r>
            <a:endParaRPr lang="es-EC" sz="1800" dirty="0">
              <a:solidFill>
                <a:srgbClr val="20202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buSzPts val="1000"/>
              <a:tabLst>
                <a:tab pos="457200" algn="l"/>
              </a:tabLst>
            </a:pPr>
            <a:r>
              <a:rPr lang="es-EC" sz="1800" dirty="0">
                <a:solidFill>
                  <a:srgbClr val="202020"/>
                </a:solidFill>
                <a:effectLst/>
                <a:latin typeface="Times New Roman" panose="02020603050405020304" pitchFamily="18" charset="0"/>
                <a:ea typeface="Calibri" panose="020F0502020204030204" pitchFamily="34" charset="0"/>
                <a:cs typeface="Times New Roman" panose="02020603050405020304" pitchFamily="18" charset="0"/>
              </a:rPr>
              <a:t>Los costos de mantenimiento del programa son generalmente bajos.</a:t>
            </a:r>
            <a:endParaRPr lang="es-EC" sz="1800" dirty="0">
              <a:solidFill>
                <a:srgbClr val="202020"/>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C" dirty="0"/>
          </a:p>
        </p:txBody>
      </p:sp>
    </p:spTree>
    <p:extLst>
      <p:ext uri="{BB962C8B-B14F-4D97-AF65-F5344CB8AC3E}">
        <p14:creationId xmlns:p14="http://schemas.microsoft.com/office/powerpoint/2010/main" val="151058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767837-9A24-4A34-A784-CB9F3A60EE51}"/>
              </a:ext>
            </a:extLst>
          </p:cNvPr>
          <p:cNvSpPr>
            <a:spLocks noGrp="1"/>
          </p:cNvSpPr>
          <p:nvPr>
            <p:ph type="title"/>
          </p:nvPr>
        </p:nvSpPr>
        <p:spPr>
          <a:xfrm>
            <a:off x="1600199" y="221690"/>
            <a:ext cx="7579659" cy="665816"/>
          </a:xfrm>
        </p:spPr>
        <p:txBody>
          <a:bodyPr>
            <a:normAutofit fontScale="90000"/>
          </a:bodyPr>
          <a:lstStyle/>
          <a:p>
            <a:pPr algn="ctr" latinLnBrk="1"/>
            <a:r>
              <a:rPr lang="es-EC" sz="3600" b="1" i="0" dirty="0">
                <a:solidFill>
                  <a:srgbClr val="FF0000"/>
                </a:solidFill>
                <a:effectLst/>
                <a:latin typeface="Times New Roman" panose="02020603050405020304" pitchFamily="18" charset="0"/>
                <a:cs typeface="Times New Roman" panose="02020603050405020304" pitchFamily="18" charset="0"/>
              </a:rPr>
              <a:t>Intel 4004 microprocesador conjunto de instrucciones de arquitectura</a:t>
            </a:r>
          </a:p>
        </p:txBody>
      </p:sp>
      <p:pic>
        <p:nvPicPr>
          <p:cNvPr id="6" name="Marcador de contenido 5">
            <a:extLst>
              <a:ext uri="{FF2B5EF4-FFF2-40B4-BE49-F238E27FC236}">
                <a16:creationId xmlns:a16="http://schemas.microsoft.com/office/drawing/2014/main" id="{29B76424-6111-48A8-8D93-F726F67485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6424" y="1255251"/>
            <a:ext cx="8498541" cy="5381059"/>
          </a:xfrm>
          <a:prstGeom prst="rect">
            <a:avLst/>
          </a:prstGeom>
        </p:spPr>
      </p:pic>
    </p:spTree>
    <p:extLst>
      <p:ext uri="{BB962C8B-B14F-4D97-AF65-F5344CB8AC3E}">
        <p14:creationId xmlns:p14="http://schemas.microsoft.com/office/powerpoint/2010/main" val="24064897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a:extLst>
              <a:ext uri="{FF2B5EF4-FFF2-40B4-BE49-F238E27FC236}">
                <a16:creationId xmlns:a16="http://schemas.microsoft.com/office/drawing/2014/main" id="{D48292E6-4357-4EFD-BC3A-9FCEB5352B35}"/>
              </a:ext>
            </a:extLst>
          </p:cNvPr>
          <p:cNvSpPr txBox="1">
            <a:spLocks noGrp="1"/>
          </p:cNvSpPr>
          <p:nvPr>
            <p:ph idx="1"/>
          </p:nvPr>
        </p:nvSpPr>
        <p:spPr>
          <a:xfrm>
            <a:off x="203718" y="631307"/>
            <a:ext cx="11784563"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15000"/>
              </a:lnSpc>
              <a:spcBef>
                <a:spcPts val="1200"/>
              </a:spcBef>
              <a:spcAft>
                <a:spcPts val="200"/>
              </a:spcAft>
              <a:buFont typeface="Arial" panose="020B0604020202020204" pitchFamily="34" charset="0"/>
              <a:buNone/>
            </a:pPr>
            <a:r>
              <a:rPr lang="es-EC" sz="1800" b="1" dirty="0">
                <a:solidFill>
                  <a:srgbClr val="202020"/>
                </a:solidFill>
                <a:latin typeface="Times New Roman" panose="02020603050405020304" pitchFamily="18" charset="0"/>
              </a:rPr>
              <a:t>Desventajas</a:t>
            </a:r>
            <a:endParaRPr lang="es-EC" sz="1800" b="1" dirty="0">
              <a:latin typeface="Calibri" panose="020F0502020204030204" pitchFamily="34" charset="0"/>
            </a:endParaRPr>
          </a:p>
          <a:p>
            <a:pPr marL="342900" lvl="0" indent="-342900">
              <a:lnSpc>
                <a:spcPct val="115000"/>
              </a:lnSpc>
              <a:spcAft>
                <a:spcPts val="1000"/>
              </a:spcAft>
              <a:buSzPts val="1000"/>
              <a:buFont typeface="Courier New" panose="02070309020205020404" pitchFamily="49" charset="0"/>
              <a:buChar char="o"/>
              <a:tabLst>
                <a:tab pos="457200" algn="l"/>
              </a:tabLst>
            </a:pPr>
            <a:r>
              <a:rPr lang="es-EC" sz="1800" dirty="0">
                <a:solidFill>
                  <a:srgbClr val="202020"/>
                </a:solidFill>
                <a:effectLst/>
                <a:latin typeface="Times New Roman" panose="02020603050405020304" pitchFamily="18" charset="0"/>
                <a:ea typeface="Calibri" panose="020F0502020204030204" pitchFamily="34" charset="0"/>
                <a:cs typeface="Times New Roman" panose="02020603050405020304" pitchFamily="18" charset="0"/>
              </a:rPr>
              <a:t>No permite modelar los conceptos del dominio del problema directamente, por lo que la transformación del dominio del problema al dominio de la solución es necesaria y requiere un mayor esfuerzo de compresión. </a:t>
            </a:r>
            <a:endParaRPr lang="es-EC" sz="1800" dirty="0">
              <a:solidFill>
                <a:srgbClr val="20202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SzPts val="1000"/>
              <a:buFont typeface="Courier New" panose="02070309020205020404" pitchFamily="49" charset="0"/>
              <a:buChar char="o"/>
              <a:tabLst>
                <a:tab pos="457200" algn="l"/>
              </a:tabLst>
            </a:pPr>
            <a:r>
              <a:rPr lang="es-EC" sz="1800" dirty="0">
                <a:solidFill>
                  <a:srgbClr val="202020"/>
                </a:solidFill>
                <a:effectLst/>
                <a:latin typeface="Times New Roman" panose="02020603050405020304" pitchFamily="18" charset="0"/>
                <a:ea typeface="Calibri" panose="020F0502020204030204" pitchFamily="34" charset="0"/>
                <a:cs typeface="Times New Roman" panose="02020603050405020304" pitchFamily="18" charset="0"/>
              </a:rPr>
              <a:t>La separación entre datos (variables) y rutinas (procedimientos y funciones) lleva a la necesidad de utilizar variables globales, lo que hace que las capacidades de encapsulamiento propuestas por el paradigma sean limitadas. </a:t>
            </a:r>
            <a:endParaRPr lang="es-EC" sz="1800" dirty="0">
              <a:solidFill>
                <a:srgbClr val="20202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SzPts val="1000"/>
              <a:buFont typeface="Courier New" panose="02070309020205020404" pitchFamily="49" charset="0"/>
              <a:buChar char="o"/>
              <a:tabLst>
                <a:tab pos="457200" algn="l"/>
              </a:tabLst>
            </a:pPr>
            <a:r>
              <a:rPr lang="es-EC" sz="1800" dirty="0">
                <a:solidFill>
                  <a:srgbClr val="202020"/>
                </a:solidFill>
                <a:effectLst/>
                <a:latin typeface="Times New Roman" panose="02020603050405020304" pitchFamily="18" charset="0"/>
                <a:ea typeface="Calibri" panose="020F0502020204030204" pitchFamily="34" charset="0"/>
                <a:cs typeface="Times New Roman" panose="02020603050405020304" pitchFamily="18" charset="0"/>
              </a:rPr>
              <a:t>La introducción de cambios suele ser muy problemática debido a la frecuente aparición de efectos secundarios (o imprevistos) durante el mantenimiento del programa.</a:t>
            </a:r>
            <a:endParaRPr lang="es-EC" sz="1800" dirty="0">
              <a:solidFill>
                <a:srgbClr val="20202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SzPts val="1000"/>
              <a:buFont typeface="Courier New" panose="02070309020205020404" pitchFamily="49" charset="0"/>
              <a:buChar char="o"/>
              <a:tabLst>
                <a:tab pos="457200" algn="l"/>
              </a:tabLst>
            </a:pPr>
            <a:r>
              <a:rPr lang="es-EC" sz="1800" dirty="0">
                <a:solidFill>
                  <a:srgbClr val="202020"/>
                </a:solidFill>
                <a:effectLst/>
                <a:latin typeface="Times New Roman" panose="02020603050405020304" pitchFamily="18" charset="0"/>
                <a:ea typeface="Calibri" panose="020F0502020204030204" pitchFamily="34" charset="0"/>
                <a:cs typeface="Times New Roman" panose="02020603050405020304" pitchFamily="18" charset="0"/>
              </a:rPr>
              <a:t>No permite modelar los conceptos del dominio del problema directamente, por lo que la transformación del dominio del problema al dominio de la solución es necesaria y requiere un mayor esfuerzo de compresión. </a:t>
            </a:r>
            <a:endParaRPr lang="es-EC" sz="1800" dirty="0">
              <a:solidFill>
                <a:srgbClr val="20202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SzPts val="1000"/>
              <a:buFont typeface="Courier New" panose="02070309020205020404" pitchFamily="49" charset="0"/>
              <a:buChar char="o"/>
              <a:tabLst>
                <a:tab pos="457200" algn="l"/>
              </a:tabLst>
            </a:pPr>
            <a:r>
              <a:rPr lang="es-EC" sz="1800" dirty="0">
                <a:solidFill>
                  <a:srgbClr val="202020"/>
                </a:solidFill>
                <a:effectLst/>
                <a:latin typeface="Times New Roman" panose="02020603050405020304" pitchFamily="18" charset="0"/>
                <a:ea typeface="Calibri" panose="020F0502020204030204" pitchFamily="34" charset="0"/>
                <a:cs typeface="Times New Roman" panose="02020603050405020304" pitchFamily="18" charset="0"/>
              </a:rPr>
              <a:t>La separación entre datos (variables) y rutinas (procedimientos y funciones) lleva a la necesidad de utilizar variables globales, lo que hace que las capacidades de encapsulamiento propuestas por el paradigma sean limitadas. </a:t>
            </a:r>
            <a:endParaRPr lang="es-EC" sz="1800" dirty="0">
              <a:solidFill>
                <a:srgbClr val="20202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781021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48203594-0EA9-4BDE-9A93-E4F9231707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7868" y="824723"/>
            <a:ext cx="8581830" cy="5721220"/>
          </a:xfrm>
        </p:spPr>
      </p:pic>
      <p:sp>
        <p:nvSpPr>
          <p:cNvPr id="6" name="CuadroTexto 5">
            <a:extLst>
              <a:ext uri="{FF2B5EF4-FFF2-40B4-BE49-F238E27FC236}">
                <a16:creationId xmlns:a16="http://schemas.microsoft.com/office/drawing/2014/main" id="{3D39E9BE-37CE-46E4-BD48-A7D8242CA61E}"/>
              </a:ext>
            </a:extLst>
          </p:cNvPr>
          <p:cNvSpPr txBox="1"/>
          <p:nvPr/>
        </p:nvSpPr>
        <p:spPr>
          <a:xfrm>
            <a:off x="2202024" y="84983"/>
            <a:ext cx="8444204" cy="584775"/>
          </a:xfrm>
          <a:prstGeom prst="rect">
            <a:avLst/>
          </a:prstGeom>
          <a:noFill/>
        </p:spPr>
        <p:txBody>
          <a:bodyPr wrap="square" rtlCol="0">
            <a:spAutoFit/>
          </a:bodyPr>
          <a:lstStyle/>
          <a:p>
            <a:r>
              <a:rPr lang="es-ES" sz="3200" b="1" dirty="0">
                <a:solidFill>
                  <a:srgbClr val="FF0000"/>
                </a:solidFill>
                <a:latin typeface="Times New Roman" panose="02020603050405020304" pitchFamily="18" charset="0"/>
                <a:cs typeface="Times New Roman" panose="02020603050405020304" pitchFamily="18" charset="0"/>
              </a:rPr>
              <a:t>Lenguajes de programación de alto nivel</a:t>
            </a:r>
            <a:endParaRPr lang="es-EC" sz="32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26876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6CF784-49FB-4039-84AB-3E0AEC324BCD}"/>
              </a:ext>
            </a:extLst>
          </p:cNvPr>
          <p:cNvSpPr>
            <a:spLocks noGrp="1"/>
          </p:cNvSpPr>
          <p:nvPr>
            <p:ph type="title"/>
          </p:nvPr>
        </p:nvSpPr>
        <p:spPr/>
        <p:txBody>
          <a:bodyPr/>
          <a:lstStyle/>
          <a:p>
            <a:r>
              <a:rPr lang="es-ES" b="1" dirty="0">
                <a:solidFill>
                  <a:srgbClr val="FF0000"/>
                </a:solidFill>
                <a:latin typeface="Times New Roman" panose="02020603050405020304" pitchFamily="18" charset="0"/>
                <a:cs typeface="Times New Roman" panose="02020603050405020304" pitchFamily="18" charset="0"/>
              </a:rPr>
              <a:t>Lenguajes de programación de bajo nivel</a:t>
            </a:r>
            <a:endParaRPr lang="es-EC" b="1" dirty="0">
              <a:solidFill>
                <a:srgbClr val="FF0000"/>
              </a:solidFill>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63F480E6-F65F-41F4-AC35-F564748E3200}"/>
              </a:ext>
            </a:extLst>
          </p:cNvPr>
          <p:cNvSpPr>
            <a:spLocks noGrp="1"/>
          </p:cNvSpPr>
          <p:nvPr>
            <p:ph idx="1"/>
          </p:nvPr>
        </p:nvSpPr>
        <p:spPr/>
        <p:txBody>
          <a:bodyPr/>
          <a:lstStyle/>
          <a:p>
            <a:pPr marL="0" indent="0">
              <a:buNone/>
            </a:pPr>
            <a:r>
              <a:rPr lang="es-ES" i="0" dirty="0">
                <a:effectLst/>
                <a:latin typeface="Times New Roman" panose="02020603050405020304" pitchFamily="18" charset="0"/>
                <a:cs typeface="Times New Roman" panose="02020603050405020304" pitchFamily="18" charset="0"/>
              </a:rPr>
              <a:t>Un lenguaje de programación de bajo nivel, es aquel en el que sus instrucciones ejercen un control directo sobre el hardware y por lo tanto están condicionados por la estructura física de las computadoras que lo soportan. </a:t>
            </a:r>
          </a:p>
          <a:p>
            <a:pPr marL="0" indent="0">
              <a:buNone/>
            </a:pPr>
            <a:r>
              <a:rPr lang="es-ES" b="0" dirty="0">
                <a:effectLst/>
                <a:latin typeface="Times New Roman" panose="02020603050405020304" pitchFamily="18" charset="0"/>
                <a:cs typeface="Times New Roman" panose="02020603050405020304" pitchFamily="18" charset="0"/>
              </a:rPr>
              <a:t>El uso del término bajo en su nombre no quiere decir que este lenguaje sea menos potente o importante que un lenguaje de alto nivel, simplemente se refiere a la reducida abstracción que existe entre el lenguaje y el hardware. </a:t>
            </a:r>
            <a:endParaRPr lang="es-EC"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6893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27C6ED-F5D5-4492-B0F9-91BC24D82BBE}"/>
              </a:ext>
            </a:extLst>
          </p:cNvPr>
          <p:cNvSpPr>
            <a:spLocks noGrp="1"/>
          </p:cNvSpPr>
          <p:nvPr>
            <p:ph type="title"/>
          </p:nvPr>
        </p:nvSpPr>
        <p:spPr>
          <a:xfrm>
            <a:off x="3460376" y="-125504"/>
            <a:ext cx="7543800" cy="887506"/>
          </a:xfrm>
        </p:spPr>
        <p:txBody>
          <a:bodyPr>
            <a:normAutofit/>
          </a:bodyPr>
          <a:lstStyle/>
          <a:p>
            <a:r>
              <a:rPr lang="es-EC" sz="2400" b="1" dirty="0">
                <a:solidFill>
                  <a:srgbClr val="FF0000"/>
                </a:solidFill>
                <a:effectLst/>
                <a:latin typeface="Times New Roman" panose="02020603050405020304" pitchFamily="18" charset="0"/>
                <a:ea typeface="inherit"/>
              </a:rPr>
              <a:t>Traductores de programas</a:t>
            </a:r>
            <a:endParaRPr lang="es-EC" sz="5400" dirty="0">
              <a:solidFill>
                <a:srgbClr val="FF0000"/>
              </a:solidFill>
            </a:endParaRPr>
          </a:p>
        </p:txBody>
      </p:sp>
      <p:sp>
        <p:nvSpPr>
          <p:cNvPr id="3" name="Marcador de contenido 2">
            <a:extLst>
              <a:ext uri="{FF2B5EF4-FFF2-40B4-BE49-F238E27FC236}">
                <a16:creationId xmlns:a16="http://schemas.microsoft.com/office/drawing/2014/main" id="{7D4452CF-AD6B-4930-9A11-DA17F7E7E768}"/>
              </a:ext>
            </a:extLst>
          </p:cNvPr>
          <p:cNvSpPr>
            <a:spLocks noGrp="1"/>
          </p:cNvSpPr>
          <p:nvPr>
            <p:ph idx="1"/>
          </p:nvPr>
        </p:nvSpPr>
        <p:spPr>
          <a:xfrm>
            <a:off x="838200" y="588495"/>
            <a:ext cx="10515600" cy="6027457"/>
          </a:xfrm>
        </p:spPr>
        <p:txBody>
          <a:bodyPr>
            <a:normAutofit fontScale="77500" lnSpcReduction="20000"/>
          </a:bodyPr>
          <a:lstStyle/>
          <a:p>
            <a:pPr marL="0" indent="0">
              <a:lnSpc>
                <a:spcPct val="120000"/>
              </a:lnSpc>
              <a:buNone/>
            </a:pPr>
            <a:r>
              <a:rPr lang="es-EC" sz="19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Son traducciones relativas a los materiales utilizados en las tecnologías de la información. En la actualidad, las tecnologías de la información se han convertido en un componente fundamental de prácticamente todos los aspectos de la vida humana, y casi todos los dispositivos modernos, salvo raras excepciones, llevan incorporados ordenadores o la opción de combinar sus sistemas con un control por ordenador. Como norma general, este tipo de textos suele contener terminología específica que comprenden solo los profesionales, y supone un gran reto para los traductores técnicos.</a:t>
            </a:r>
          </a:p>
          <a:p>
            <a:pPr marL="0" indent="0">
              <a:lnSpc>
                <a:spcPct val="120000"/>
              </a:lnSpc>
              <a:spcBef>
                <a:spcPts val="1200"/>
              </a:spcBef>
              <a:spcAft>
                <a:spcPts val="1825"/>
              </a:spcAft>
              <a:buNone/>
            </a:pPr>
            <a:r>
              <a:rPr lang="es-EC" sz="1900" dirty="0">
                <a:effectLst/>
                <a:latin typeface="Times New Roman" panose="02020603050405020304" pitchFamily="18" charset="0"/>
                <a:ea typeface="Calibri" panose="020F0502020204030204" pitchFamily="34" charset="0"/>
                <a:cs typeface="Times New Roman" panose="02020603050405020304" pitchFamily="18" charset="0"/>
              </a:rPr>
              <a:t>Existen distintos tipos de traductores, entre ellos destacan:</a:t>
            </a:r>
          </a:p>
          <a:p>
            <a:pPr marL="0" lvl="0" indent="0">
              <a:lnSpc>
                <a:spcPct val="120000"/>
              </a:lnSpc>
              <a:spcAft>
                <a:spcPts val="1825"/>
              </a:spcAft>
              <a:buSzPts val="1000"/>
              <a:buNone/>
              <a:tabLst>
                <a:tab pos="457200" algn="l"/>
              </a:tabLst>
            </a:pPr>
            <a:r>
              <a:rPr lang="es-EC" sz="1900" b="1" dirty="0">
                <a:solidFill>
                  <a:srgbClr val="000000"/>
                </a:solidFill>
                <a:effectLst/>
                <a:latin typeface="Times New Roman" panose="02020603050405020304" pitchFamily="18" charset="0"/>
                <a:ea typeface="inherit"/>
              </a:rPr>
              <a:t>Ensambladores: </a:t>
            </a:r>
            <a:r>
              <a:rPr lang="es-EC" sz="1900" dirty="0">
                <a:solidFill>
                  <a:srgbClr val="000000"/>
                </a:solidFill>
                <a:effectLst/>
                <a:latin typeface="Times New Roman" panose="02020603050405020304" pitchFamily="18" charset="0"/>
                <a:ea typeface="Calibri" panose="020F0502020204030204" pitchFamily="34" charset="0"/>
              </a:rPr>
              <a:t>El término ensamblador (del inglés asamblea) se refiere a un tipo de </a:t>
            </a:r>
            <a:r>
              <a:rPr lang="es-EC" sz="1900" dirty="0">
                <a:solidFill>
                  <a:srgbClr val="000000"/>
                </a:solidFill>
                <a:latin typeface="Times New Roman" panose="02020603050405020304" pitchFamily="18" charset="0"/>
                <a:ea typeface="Calibri" panose="020F0502020204030204" pitchFamily="34" charset="0"/>
              </a:rPr>
              <a:t>programa informático</a:t>
            </a:r>
            <a:r>
              <a:rPr lang="es-EC" sz="1900" dirty="0">
                <a:solidFill>
                  <a:srgbClr val="000000"/>
                </a:solidFill>
                <a:effectLst/>
                <a:latin typeface="Times New Roman" panose="02020603050405020304" pitchFamily="18" charset="0"/>
                <a:ea typeface="Calibri" panose="020F0502020204030204" pitchFamily="34" charset="0"/>
              </a:rPr>
              <a:t> que se encarga de traducir un </a:t>
            </a:r>
            <a:r>
              <a:rPr lang="es-EC" sz="1900" dirty="0">
                <a:solidFill>
                  <a:srgbClr val="000000"/>
                </a:solidFill>
                <a:latin typeface="Times New Roman" panose="02020603050405020304" pitchFamily="18" charset="0"/>
                <a:ea typeface="Calibri" panose="020F0502020204030204" pitchFamily="34" charset="0"/>
              </a:rPr>
              <a:t>fichero fuente</a:t>
            </a:r>
            <a:r>
              <a:rPr lang="es-EC" sz="1900" dirty="0">
                <a:solidFill>
                  <a:srgbClr val="000000"/>
                </a:solidFill>
                <a:effectLst/>
                <a:latin typeface="Times New Roman" panose="02020603050405020304" pitchFamily="18" charset="0"/>
                <a:ea typeface="Calibri" panose="020F0502020204030204" pitchFamily="34" charset="0"/>
              </a:rPr>
              <a:t> escrito en un </a:t>
            </a:r>
            <a:r>
              <a:rPr lang="es-EC" sz="1900" dirty="0">
                <a:solidFill>
                  <a:srgbClr val="000000"/>
                </a:solidFill>
                <a:latin typeface="Times New Roman" panose="02020603050405020304" pitchFamily="18" charset="0"/>
                <a:ea typeface="Calibri" panose="020F0502020204030204" pitchFamily="34" charset="0"/>
              </a:rPr>
              <a:t>lenguaje ensamblador</a:t>
            </a:r>
            <a:r>
              <a:rPr lang="es-EC" sz="1900" dirty="0">
                <a:solidFill>
                  <a:srgbClr val="000000"/>
                </a:solidFill>
                <a:effectLst/>
                <a:latin typeface="Times New Roman" panose="02020603050405020304" pitchFamily="18" charset="0"/>
                <a:ea typeface="Calibri" panose="020F0502020204030204" pitchFamily="34" charset="0"/>
              </a:rPr>
              <a:t>, a un </a:t>
            </a:r>
            <a:r>
              <a:rPr lang="es-EC" sz="1900" dirty="0">
                <a:solidFill>
                  <a:srgbClr val="000000"/>
                </a:solidFill>
                <a:latin typeface="Times New Roman" panose="02020603050405020304" pitchFamily="18" charset="0"/>
                <a:ea typeface="Calibri" panose="020F0502020204030204" pitchFamily="34" charset="0"/>
              </a:rPr>
              <a:t>fichero objeto</a:t>
            </a:r>
            <a:r>
              <a:rPr lang="es-EC" sz="1900" dirty="0">
                <a:solidFill>
                  <a:srgbClr val="000000"/>
                </a:solidFill>
                <a:effectLst/>
                <a:latin typeface="Times New Roman" panose="02020603050405020304" pitchFamily="18" charset="0"/>
                <a:ea typeface="Calibri" panose="020F0502020204030204" pitchFamily="34" charset="0"/>
              </a:rPr>
              <a:t> que contiene </a:t>
            </a:r>
            <a:r>
              <a:rPr lang="es-EC" sz="1900" dirty="0">
                <a:solidFill>
                  <a:srgbClr val="000000"/>
                </a:solidFill>
                <a:latin typeface="Times New Roman" panose="02020603050405020304" pitchFamily="18" charset="0"/>
                <a:ea typeface="Calibri" panose="020F0502020204030204" pitchFamily="34" charset="0"/>
              </a:rPr>
              <a:t>código máquina</a:t>
            </a:r>
            <a:r>
              <a:rPr lang="es-EC" sz="1900" dirty="0">
                <a:solidFill>
                  <a:srgbClr val="000000"/>
                </a:solidFill>
                <a:effectLst/>
                <a:latin typeface="Times New Roman" panose="02020603050405020304" pitchFamily="18" charset="0"/>
                <a:ea typeface="Calibri" panose="020F0502020204030204" pitchFamily="34" charset="0"/>
              </a:rPr>
              <a:t>, ejecutable directamente por el </a:t>
            </a:r>
            <a:r>
              <a:rPr lang="es-EC" sz="1900" dirty="0">
                <a:solidFill>
                  <a:srgbClr val="000000"/>
                </a:solidFill>
                <a:latin typeface="Times New Roman" panose="02020603050405020304" pitchFamily="18" charset="0"/>
                <a:ea typeface="Calibri" panose="020F0502020204030204" pitchFamily="34" charset="0"/>
              </a:rPr>
              <a:t>microprocesador</a:t>
            </a:r>
            <a:r>
              <a:rPr lang="es-EC" sz="1900" dirty="0">
                <a:solidFill>
                  <a:srgbClr val="000000"/>
                </a:solidFill>
                <a:effectLst/>
                <a:latin typeface="Times New Roman" panose="02020603050405020304" pitchFamily="18" charset="0"/>
                <a:ea typeface="Calibri" panose="020F0502020204030204" pitchFamily="34" charset="0"/>
              </a:rPr>
              <a:t>.</a:t>
            </a:r>
            <a:endParaRPr lang="es-EC" sz="1900" dirty="0">
              <a:effectLst/>
              <a:latin typeface="Calibri" panose="020F0502020204030204" pitchFamily="34" charset="0"/>
              <a:ea typeface="Calibri" panose="020F0502020204030204" pitchFamily="34" charset="0"/>
            </a:endParaRPr>
          </a:p>
          <a:p>
            <a:pPr marL="0" lvl="0" indent="0">
              <a:lnSpc>
                <a:spcPct val="120000"/>
              </a:lnSpc>
              <a:spcAft>
                <a:spcPts val="1825"/>
              </a:spcAft>
              <a:buSzPts val="1000"/>
              <a:buNone/>
              <a:tabLst>
                <a:tab pos="457200" algn="l"/>
              </a:tabLst>
            </a:pPr>
            <a:r>
              <a:rPr lang="es-EC" sz="1900" b="1" dirty="0">
                <a:solidFill>
                  <a:srgbClr val="000000"/>
                </a:solidFill>
                <a:effectLst/>
                <a:latin typeface="Times New Roman" panose="02020603050405020304" pitchFamily="18" charset="0"/>
                <a:ea typeface="inherit"/>
              </a:rPr>
              <a:t>Preprocesadores: </a:t>
            </a:r>
            <a:r>
              <a:rPr lang="es-EC" sz="1900" dirty="0">
                <a:solidFill>
                  <a:srgbClr val="000000"/>
                </a:solidFill>
                <a:effectLst/>
                <a:latin typeface="Times New Roman" panose="02020603050405020304" pitchFamily="18" charset="0"/>
                <a:ea typeface="Calibri" panose="020F0502020204030204" pitchFamily="34" charset="0"/>
              </a:rPr>
              <a:t>Un preprocesador es un programa separado que es invocado por el compilador antes de que comience la traducción real. Un preprocesador de este tipo puede eliminar los comentarios, incluir otros archivos y ejecutar sustituciones de macros.</a:t>
            </a:r>
          </a:p>
          <a:p>
            <a:pPr marL="0" lvl="0" indent="0">
              <a:lnSpc>
                <a:spcPct val="115000"/>
              </a:lnSpc>
              <a:spcAft>
                <a:spcPts val="1825"/>
              </a:spcAft>
              <a:buSzPts val="1000"/>
              <a:buNone/>
              <a:tabLst>
                <a:tab pos="457200" algn="l"/>
              </a:tabLst>
            </a:pPr>
            <a:r>
              <a:rPr lang="es-EC" sz="1900" b="1" dirty="0">
                <a:solidFill>
                  <a:srgbClr val="000000"/>
                </a:solidFill>
                <a:effectLst/>
                <a:latin typeface="Times New Roman" panose="02020603050405020304" pitchFamily="18" charset="0"/>
                <a:ea typeface="inherit"/>
              </a:rPr>
              <a:t>Intérpretes: </a:t>
            </a:r>
            <a:r>
              <a:rPr lang="es-EC" sz="1900" dirty="0">
                <a:solidFill>
                  <a:srgbClr val="333333"/>
                </a:solidFill>
                <a:effectLst/>
                <a:latin typeface="Times New Roman" panose="02020603050405020304" pitchFamily="18" charset="0"/>
                <a:ea typeface="Calibri" panose="020F0502020204030204" pitchFamily="34" charset="0"/>
              </a:rPr>
              <a:t>Un intérprete es un programa informático que procesa el código fuente de un proyecto de software durante su tiempo de ejecución, es decir, mientras el software se está ejecutando, y actúa como una interfaz entre ese proyecto y el procesador.</a:t>
            </a:r>
          </a:p>
          <a:p>
            <a:pPr marL="0" lvl="0" indent="0">
              <a:lnSpc>
                <a:spcPct val="115000"/>
              </a:lnSpc>
              <a:spcAft>
                <a:spcPts val="1825"/>
              </a:spcAft>
              <a:buNone/>
            </a:pPr>
            <a:r>
              <a:rPr lang="es-EC" sz="1900" b="1" dirty="0">
                <a:solidFill>
                  <a:srgbClr val="000000"/>
                </a:solidFill>
                <a:effectLst/>
                <a:latin typeface="Times New Roman" panose="02020603050405020304" pitchFamily="18" charset="0"/>
                <a:ea typeface="inherit"/>
                <a:cs typeface="Times New Roman" panose="02020603050405020304" pitchFamily="18" charset="0"/>
              </a:rPr>
              <a:t>Compiladores: </a:t>
            </a:r>
            <a:r>
              <a:rPr lang="es-EC" sz="19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Compilar es el proceso de transformar un programa informático escrito en un </a:t>
            </a:r>
            <a:r>
              <a:rPr lang="es-EC" sz="19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lenguaje</a:t>
            </a:r>
            <a:r>
              <a:rPr lang="es-EC" sz="19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en un programa equivalente en otro formato. Al programa que se encarga de compilar se le llama compilador. A veces, a esta tarea se le llama "ensamblar" o "construir", lo que suele implicar otros procesos adicionales, </a:t>
            </a:r>
            <a:r>
              <a:rPr lang="es-EC" sz="19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e.j</a:t>
            </a:r>
            <a:r>
              <a:rPr lang="es-EC" sz="19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empaquetarlo en formato binario.</a:t>
            </a:r>
            <a:endParaRPr lang="es-EC" sz="19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s-EC"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8416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401786-D224-44D7-810D-FC3A2822AC3E}"/>
              </a:ext>
            </a:extLst>
          </p:cNvPr>
          <p:cNvSpPr>
            <a:spLocks noGrp="1"/>
          </p:cNvSpPr>
          <p:nvPr>
            <p:ph type="title"/>
          </p:nvPr>
        </p:nvSpPr>
        <p:spPr/>
        <p:txBody>
          <a:bodyPr>
            <a:normAutofit/>
          </a:bodyPr>
          <a:lstStyle/>
          <a:p>
            <a:r>
              <a:rPr lang="es-EC" sz="2000" b="1" dirty="0">
                <a:solidFill>
                  <a:srgbClr val="FF0000"/>
                </a:solidFill>
                <a:effectLst/>
                <a:latin typeface="Times New Roman" panose="02020603050405020304" pitchFamily="18" charset="0"/>
                <a:ea typeface="inherit"/>
              </a:rPr>
              <a:t>Máquinas RISC y CISC</a:t>
            </a:r>
            <a:endParaRPr lang="es-EC" sz="4800" dirty="0">
              <a:solidFill>
                <a:srgbClr val="FF0000"/>
              </a:solidFill>
            </a:endParaRPr>
          </a:p>
        </p:txBody>
      </p:sp>
      <p:sp>
        <p:nvSpPr>
          <p:cNvPr id="3" name="Marcador de contenido 2">
            <a:extLst>
              <a:ext uri="{FF2B5EF4-FFF2-40B4-BE49-F238E27FC236}">
                <a16:creationId xmlns:a16="http://schemas.microsoft.com/office/drawing/2014/main" id="{8F4C5763-6B22-40A1-AA59-3AD81D3EB62E}"/>
              </a:ext>
            </a:extLst>
          </p:cNvPr>
          <p:cNvSpPr>
            <a:spLocks noGrp="1"/>
          </p:cNvSpPr>
          <p:nvPr>
            <p:ph idx="1"/>
          </p:nvPr>
        </p:nvSpPr>
        <p:spPr/>
        <p:txBody>
          <a:bodyPr/>
          <a:lstStyle/>
          <a:p>
            <a:pPr marL="0" indent="0">
              <a:lnSpc>
                <a:spcPct val="100000"/>
              </a:lnSpc>
              <a:spcAft>
                <a:spcPts val="1825"/>
              </a:spcAft>
              <a:buNone/>
            </a:pPr>
            <a:r>
              <a:rPr lang="es-EC" sz="1800" b="1" dirty="0">
                <a:solidFill>
                  <a:srgbClr val="333333"/>
                </a:solidFill>
                <a:effectLst/>
                <a:latin typeface="Times New Roman" panose="02020603050405020304" pitchFamily="18" charset="0"/>
                <a:ea typeface="inherit"/>
              </a:rPr>
              <a:t>¿Que es RISC?</a:t>
            </a:r>
            <a:endParaRPr lang="es-EC" sz="1800" b="1" dirty="0">
              <a:latin typeface="Calibri" panose="020F0502020204030204" pitchFamily="34" charset="0"/>
              <a:ea typeface="inherit"/>
            </a:endParaRPr>
          </a:p>
          <a:p>
            <a:pPr marL="0" indent="0">
              <a:lnSpc>
                <a:spcPct val="100000"/>
              </a:lnSpc>
              <a:spcAft>
                <a:spcPts val="1825"/>
              </a:spcAft>
              <a:buNone/>
            </a:pPr>
            <a:r>
              <a:rPr lang="es-EC" sz="1800" dirty="0">
                <a:solidFill>
                  <a:srgbClr val="2C2F34"/>
                </a:solidFill>
                <a:effectLst/>
                <a:latin typeface="Times New Roman" panose="02020603050405020304" pitchFamily="18" charset="0"/>
                <a:ea typeface="Calibri" panose="020F0502020204030204" pitchFamily="34" charset="0"/>
                <a:cs typeface="Times New Roman" panose="02020603050405020304" pitchFamily="18" charset="0"/>
              </a:rPr>
              <a:t>Son procesadores que están diseñados para ejecutar un número reducido de tipos de instrucciones que les permite operar a una velocidad más elevada. La arquitectura RISC principalmente requiere menos cantidad de hardware y una mayor flexibilidad de construcción.</a:t>
            </a:r>
            <a:r>
              <a:rPr lang="es-EC" sz="1800" dirty="0">
                <a:latin typeface="Times New Roman" panose="02020603050405020304" pitchFamily="18" charset="0"/>
                <a:ea typeface="Calibri" panose="020F0502020204030204" pitchFamily="34" charset="0"/>
                <a:cs typeface="Times New Roman" panose="02020603050405020304" pitchFamily="18" charset="0"/>
              </a:rPr>
              <a:t>        </a:t>
            </a:r>
          </a:p>
          <a:p>
            <a:pPr marL="0" indent="0">
              <a:lnSpc>
                <a:spcPct val="100000"/>
              </a:lnSpc>
              <a:spcAft>
                <a:spcPts val="1825"/>
              </a:spcAft>
              <a:buNone/>
            </a:pPr>
            <a:r>
              <a:rPr lang="es-EC" sz="1800" dirty="0">
                <a:solidFill>
                  <a:srgbClr val="2C2F34"/>
                </a:solidFill>
                <a:effectLst/>
                <a:latin typeface="Times New Roman" panose="02020603050405020304" pitchFamily="18" charset="0"/>
                <a:ea typeface="Calibri" panose="020F0502020204030204" pitchFamily="34" charset="0"/>
                <a:cs typeface="Times New Roman" panose="02020603050405020304" pitchFamily="18" charset="0"/>
              </a:rPr>
              <a:t>Debemos tener claro que una instrucción son más que indicaciones de como el procesador debe tratar los datos. Cualquier software está construido basándose en las instrucciones. Aunque existen muchos tipos de instrucciones, las más comunes son las aritméticas, las lógicas y las de control de flujo.</a:t>
            </a:r>
            <a:endParaRPr lang="es-EC"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399620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0194FAE-062C-4E76-B7CC-197CF0D42DBD}"/>
              </a:ext>
            </a:extLst>
          </p:cNvPr>
          <p:cNvSpPr>
            <a:spLocks noGrp="1"/>
          </p:cNvSpPr>
          <p:nvPr>
            <p:ph idx="1"/>
          </p:nvPr>
        </p:nvSpPr>
        <p:spPr>
          <a:xfrm>
            <a:off x="125506" y="367553"/>
            <a:ext cx="11940988" cy="6669741"/>
          </a:xfrm>
        </p:spPr>
        <p:txBody>
          <a:bodyPr>
            <a:normAutofit lnSpcReduction="10000"/>
          </a:bodyPr>
          <a:lstStyle/>
          <a:p>
            <a:pPr marL="0" indent="0">
              <a:lnSpc>
                <a:spcPts val="1950"/>
              </a:lnSpc>
              <a:spcAft>
                <a:spcPts val="1875"/>
              </a:spcAft>
              <a:buNone/>
            </a:pPr>
            <a:r>
              <a:rPr lang="es-EC" sz="1800" dirty="0">
                <a:solidFill>
                  <a:srgbClr val="2C2F34"/>
                </a:solidFill>
                <a:effectLst/>
                <a:latin typeface="Times New Roman" panose="02020603050405020304" pitchFamily="18" charset="0"/>
                <a:ea typeface="Times New Roman" panose="02020603050405020304" pitchFamily="18" charset="0"/>
              </a:rPr>
              <a:t>La arquitectura RISC se basa en cinco características de diseño:</a:t>
            </a:r>
            <a:endParaRPr lang="es-EC" sz="1800" dirty="0">
              <a:effectLst/>
              <a:latin typeface="Times New Roman" panose="02020603050405020304" pitchFamily="18" charset="0"/>
              <a:ea typeface="Times New Roman" panose="02020603050405020304" pitchFamily="18" charset="0"/>
            </a:endParaRPr>
          </a:p>
          <a:p>
            <a:pPr marL="342900" lvl="0" indent="-342900">
              <a:lnSpc>
                <a:spcPct val="115000"/>
              </a:lnSpc>
              <a:spcAft>
                <a:spcPts val="1000"/>
              </a:spcAft>
              <a:buSzPts val="1000"/>
              <a:buFont typeface="Symbol" panose="05050102010706020507" pitchFamily="18" charset="2"/>
              <a:buChar char=""/>
              <a:tabLst>
                <a:tab pos="457200" algn="l"/>
              </a:tabLst>
            </a:pPr>
            <a:r>
              <a:rPr lang="es-EC" sz="1800" b="1" dirty="0">
                <a:solidFill>
                  <a:srgbClr val="2C2F34"/>
                </a:solidFill>
                <a:effectLst/>
                <a:latin typeface="Calibri" panose="020F0502020204030204" pitchFamily="34" charset="0"/>
                <a:ea typeface="Calibri" panose="020F0502020204030204" pitchFamily="34" charset="0"/>
              </a:rPr>
              <a:t>Ejecución en un único ciclo:</a:t>
            </a:r>
            <a:r>
              <a:rPr lang="es-EC" sz="1800" dirty="0">
                <a:solidFill>
                  <a:srgbClr val="2C2F34"/>
                </a:solidFill>
                <a:effectLst/>
                <a:latin typeface="Times New Roman" panose="02020603050405020304" pitchFamily="18" charset="0"/>
                <a:ea typeface="Calibri" panose="020F0502020204030204" pitchFamily="34" charset="0"/>
              </a:rPr>
              <a:t> La mayoría de los diseños de CPU convencionales tienen una tasa máxima de ejecución de una instrucción por ciclo de máquina básica. Para una determinada tecnología, el tiempo de ciclo puede tener un límite inferior. En las CPU complejas, la mayoría de las instrucciones generadas por el compilador suelen ser sencillas. El diseño RISC lo que hace es enfatizar solo un ciclo único de ejecución. Permite incluso sintetizar secuencias de múltiples instrucciones para operaciones menos frecuencias.</a:t>
            </a:r>
            <a:endParaRPr lang="es-EC" sz="1800" dirty="0">
              <a:effectLst/>
              <a:latin typeface="Calibri" panose="020F0502020204030204" pitchFamily="34" charset="0"/>
              <a:ea typeface="Calibri" panose="020F0502020204030204" pitchFamily="34" charset="0"/>
            </a:endParaRPr>
          </a:p>
          <a:p>
            <a:pPr marL="342900" lvl="0" indent="-342900">
              <a:lnSpc>
                <a:spcPct val="115000"/>
              </a:lnSpc>
              <a:spcAft>
                <a:spcPts val="1000"/>
              </a:spcAft>
              <a:buSzPts val="1000"/>
              <a:buFont typeface="Symbol" panose="05050102010706020507" pitchFamily="18" charset="2"/>
              <a:buChar char=""/>
              <a:tabLst>
                <a:tab pos="457200" algn="l"/>
              </a:tabLst>
            </a:pPr>
            <a:r>
              <a:rPr lang="es-EC" sz="1800" b="1" dirty="0">
                <a:solidFill>
                  <a:srgbClr val="2C2F34"/>
                </a:solidFill>
                <a:effectLst/>
                <a:latin typeface="Calibri" panose="020F0502020204030204" pitchFamily="34" charset="0"/>
                <a:ea typeface="Calibri" panose="020F0502020204030204" pitchFamily="34" charset="0"/>
              </a:rPr>
              <a:t>Poco o ningún microcódigo:</a:t>
            </a:r>
            <a:r>
              <a:rPr lang="es-EC" sz="1800" dirty="0">
                <a:solidFill>
                  <a:srgbClr val="2C2F34"/>
                </a:solidFill>
                <a:effectLst/>
                <a:latin typeface="Times New Roman" panose="02020603050405020304" pitchFamily="18" charset="0"/>
                <a:ea typeface="Calibri" panose="020F0502020204030204" pitchFamily="34" charset="0"/>
              </a:rPr>
              <a:t> Los microcódigos lo que hacen es agregar capas de sobrecarga operativas. Esto lo que hace es aumentar el número de ciclos por instrucción. Algo que puede llevar a que instrucciones sencillas puedan requerir varios ciclos de cómputo.</a:t>
            </a:r>
            <a:endParaRPr lang="es-EC" sz="1800" dirty="0">
              <a:effectLst/>
              <a:latin typeface="Calibri" panose="020F0502020204030204" pitchFamily="34" charset="0"/>
              <a:ea typeface="Calibri" panose="020F0502020204030204" pitchFamily="34" charset="0"/>
            </a:endParaRPr>
          </a:p>
          <a:p>
            <a:pPr marL="342900" lvl="0" indent="-342900">
              <a:lnSpc>
                <a:spcPct val="115000"/>
              </a:lnSpc>
              <a:spcAft>
                <a:spcPts val="1000"/>
              </a:spcAft>
              <a:buSzPts val="1000"/>
              <a:buFont typeface="Symbol" panose="05050102010706020507" pitchFamily="18" charset="2"/>
              <a:buChar char=""/>
              <a:tabLst>
                <a:tab pos="457200" algn="l"/>
              </a:tabLst>
            </a:pPr>
            <a:r>
              <a:rPr lang="es-EC" sz="1800" b="1" dirty="0">
                <a:solidFill>
                  <a:srgbClr val="2C2F34"/>
                </a:solidFill>
                <a:effectLst/>
                <a:latin typeface="Calibri" panose="020F0502020204030204" pitchFamily="34" charset="0"/>
                <a:ea typeface="Calibri" panose="020F0502020204030204" pitchFamily="34" charset="0"/>
              </a:rPr>
              <a:t>Pocos modos de direccionamiento:</a:t>
            </a:r>
            <a:r>
              <a:rPr lang="es-EC" sz="1800" dirty="0">
                <a:solidFill>
                  <a:srgbClr val="2C2F34"/>
                </a:solidFill>
                <a:effectLst/>
                <a:latin typeface="Times New Roman" panose="02020603050405020304" pitchFamily="18" charset="0"/>
                <a:ea typeface="Calibri" panose="020F0502020204030204" pitchFamily="34" charset="0"/>
              </a:rPr>
              <a:t> Se simplifican las instrucciones complejas y los modos de direccionamiento. Esto implica a las instrucciones del microcódigo o del </a:t>
            </a:r>
            <a:r>
              <a:rPr lang="es-EC" sz="1800" dirty="0" err="1">
                <a:solidFill>
                  <a:srgbClr val="2C2F34"/>
                </a:solidFill>
                <a:effectLst/>
                <a:latin typeface="Times New Roman" panose="02020603050405020304" pitchFamily="18" charset="0"/>
                <a:ea typeface="Calibri" panose="020F0502020204030204" pitchFamily="34" charset="0"/>
              </a:rPr>
              <a:t>multiciclo</a:t>
            </a:r>
            <a:r>
              <a:rPr lang="es-EC" sz="1800" dirty="0">
                <a:solidFill>
                  <a:srgbClr val="2C2F34"/>
                </a:solidFill>
                <a:effectLst/>
                <a:latin typeface="Times New Roman" panose="02020603050405020304" pitchFamily="18" charset="0"/>
                <a:ea typeface="Calibri" panose="020F0502020204030204" pitchFamily="34" charset="0"/>
              </a:rPr>
              <a:t>.</a:t>
            </a:r>
            <a:endParaRPr lang="es-EC" sz="1800" dirty="0">
              <a:effectLst/>
              <a:latin typeface="Calibri" panose="020F0502020204030204" pitchFamily="34" charset="0"/>
              <a:ea typeface="Calibri" panose="020F0502020204030204" pitchFamily="34" charset="0"/>
            </a:endParaRPr>
          </a:p>
          <a:p>
            <a:pPr marL="342900" lvl="0" indent="-342900">
              <a:lnSpc>
                <a:spcPct val="115000"/>
              </a:lnSpc>
              <a:spcAft>
                <a:spcPts val="375"/>
              </a:spcAft>
              <a:buSzPts val="1000"/>
              <a:buFont typeface="Symbol" panose="05050102010706020507" pitchFamily="18" charset="2"/>
              <a:buChar char=""/>
              <a:tabLst>
                <a:tab pos="457200" algn="l"/>
              </a:tabLst>
            </a:pPr>
            <a:r>
              <a:rPr lang="es-EC" sz="1800" dirty="0">
                <a:solidFill>
                  <a:srgbClr val="2C2F34"/>
                </a:solidFill>
                <a:effectLst/>
                <a:latin typeface="Times New Roman" panose="02020603050405020304" pitchFamily="18" charset="0"/>
                <a:ea typeface="Calibri" panose="020F0502020204030204" pitchFamily="34" charset="0"/>
              </a:rPr>
              <a:t>Diseño de registro-registro: Únicamente carga y almacena la memoria de acceso. Estos realizan operaciones de registro-registro. Esto se deriva de los tres principios anteriores.</a:t>
            </a:r>
            <a:endParaRPr lang="es-EC" sz="1800" dirty="0">
              <a:effectLst/>
              <a:latin typeface="Calibri" panose="020F0502020204030204" pitchFamily="34" charset="0"/>
              <a:ea typeface="Calibri" panose="020F0502020204030204" pitchFamily="34" charset="0"/>
            </a:endParaRPr>
          </a:p>
          <a:p>
            <a:pPr marL="342900" lvl="0" indent="-342900">
              <a:lnSpc>
                <a:spcPct val="115000"/>
              </a:lnSpc>
              <a:spcAft>
                <a:spcPts val="1000"/>
              </a:spcAft>
              <a:buSzPts val="1000"/>
              <a:buFont typeface="Symbol" panose="05050102010706020507" pitchFamily="18" charset="2"/>
              <a:buChar char=""/>
              <a:tabLst>
                <a:tab pos="457200" algn="l"/>
              </a:tabLst>
            </a:pPr>
            <a:r>
              <a:rPr lang="es-EC" sz="1800" b="1" dirty="0" err="1">
                <a:solidFill>
                  <a:srgbClr val="2C2F34"/>
                </a:solidFill>
                <a:effectLst/>
                <a:latin typeface="Calibri" panose="020F0502020204030204" pitchFamily="34" charset="0"/>
                <a:ea typeface="Calibri" panose="020F0502020204030204" pitchFamily="34" charset="0"/>
              </a:rPr>
              <a:t>Pipelining</a:t>
            </a:r>
            <a:r>
              <a:rPr lang="es-EC" sz="1800" b="1" dirty="0">
                <a:solidFill>
                  <a:srgbClr val="2C2F34"/>
                </a:solidFill>
                <a:effectLst/>
                <a:latin typeface="Calibri" panose="020F0502020204030204" pitchFamily="34" charset="0"/>
                <a:ea typeface="Calibri" panose="020F0502020204030204" pitchFamily="34" charset="0"/>
              </a:rPr>
              <a:t> profundo y eficiente:</a:t>
            </a:r>
            <a:r>
              <a:rPr lang="es-EC" sz="1800" dirty="0">
                <a:solidFill>
                  <a:srgbClr val="2C2F34"/>
                </a:solidFill>
                <a:effectLst/>
                <a:latin typeface="Times New Roman" panose="02020603050405020304" pitchFamily="18" charset="0"/>
                <a:ea typeface="Calibri" panose="020F0502020204030204" pitchFamily="34" charset="0"/>
              </a:rPr>
              <a:t> Para hacer un uso conveniente de la paralelización del hardware sin complejo microcódigo horizontal, los procesadores utilizan canalizaciones (</a:t>
            </a:r>
            <a:r>
              <a:rPr lang="es-EC" sz="1800" dirty="0" err="1">
                <a:solidFill>
                  <a:srgbClr val="2C2F34"/>
                </a:solidFill>
                <a:effectLst/>
                <a:latin typeface="Times New Roman" panose="02020603050405020304" pitchFamily="18" charset="0"/>
                <a:ea typeface="Calibri" panose="020F0502020204030204" pitchFamily="34" charset="0"/>
              </a:rPr>
              <a:t>pipelining</a:t>
            </a:r>
            <a:r>
              <a:rPr lang="es-EC" sz="1800" dirty="0">
                <a:solidFill>
                  <a:srgbClr val="2C2F34"/>
                </a:solidFill>
                <a:effectLst/>
                <a:latin typeface="Times New Roman" panose="02020603050405020304" pitchFamily="18" charset="0"/>
                <a:ea typeface="Calibri" panose="020F0502020204030204" pitchFamily="34" charset="0"/>
              </a:rPr>
              <a:t>). Una canalización de ‘n’ etapas mantienen ‘z’ instrucciones activas de manera simultánea, terminando una en cada ciclo, idealmente. Las instrucciones deben de ajustarse cuidadosamente para permitir el </a:t>
            </a:r>
            <a:r>
              <a:rPr lang="es-EC" sz="1800" dirty="0" err="1">
                <a:solidFill>
                  <a:srgbClr val="2C2F34"/>
                </a:solidFill>
                <a:effectLst/>
                <a:latin typeface="Times New Roman" panose="02020603050405020304" pitchFamily="18" charset="0"/>
                <a:ea typeface="Calibri" panose="020F0502020204030204" pitchFamily="34" charset="0"/>
              </a:rPr>
              <a:t>pipelining</a:t>
            </a:r>
            <a:r>
              <a:rPr lang="es-EC" sz="1800" dirty="0">
                <a:solidFill>
                  <a:srgbClr val="2C2F34"/>
                </a:solidFill>
                <a:effectLst/>
                <a:latin typeface="Times New Roman" panose="02020603050405020304" pitchFamily="18" charset="0"/>
                <a:ea typeface="Calibri" panose="020F0502020204030204" pitchFamily="34" charset="0"/>
              </a:rPr>
              <a:t>.</a:t>
            </a:r>
            <a:endParaRPr lang="es-EC" sz="1800" dirty="0">
              <a:effectLst/>
              <a:latin typeface="Calibri" panose="020F0502020204030204" pitchFamily="34" charset="0"/>
              <a:ea typeface="Calibri" panose="020F0502020204030204" pitchFamily="34" charset="0"/>
            </a:endParaRPr>
          </a:p>
          <a:p>
            <a:endParaRPr lang="es-EC" dirty="0"/>
          </a:p>
        </p:txBody>
      </p:sp>
    </p:spTree>
    <p:extLst>
      <p:ext uri="{BB962C8B-B14F-4D97-AF65-F5344CB8AC3E}">
        <p14:creationId xmlns:p14="http://schemas.microsoft.com/office/powerpoint/2010/main" val="11774488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B9C604-FD28-4A79-AC49-6DA5DD3F9D85}"/>
              </a:ext>
            </a:extLst>
          </p:cNvPr>
          <p:cNvSpPr>
            <a:spLocks noGrp="1"/>
          </p:cNvSpPr>
          <p:nvPr>
            <p:ph type="title"/>
          </p:nvPr>
        </p:nvSpPr>
        <p:spPr>
          <a:xfrm>
            <a:off x="2796988" y="194797"/>
            <a:ext cx="7875494" cy="315912"/>
          </a:xfrm>
        </p:spPr>
        <p:txBody>
          <a:bodyPr>
            <a:normAutofit fontScale="90000"/>
          </a:bodyPr>
          <a:lstStyle/>
          <a:p>
            <a:r>
              <a:rPr lang="es-ES" b="1" dirty="0">
                <a:solidFill>
                  <a:srgbClr val="FF0000"/>
                </a:solidFill>
                <a:latin typeface="Times New Roman" panose="02020603050405020304" pitchFamily="18" charset="0"/>
                <a:cs typeface="Times New Roman" panose="02020603050405020304" pitchFamily="18" charset="0"/>
              </a:rPr>
              <a:t>Ventajas y desventajas</a:t>
            </a:r>
            <a:endParaRPr lang="es-EC" b="1" dirty="0">
              <a:solidFill>
                <a:srgbClr val="FF0000"/>
              </a:solidFill>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4981AFFB-96D8-4EC5-8694-6D12291FA568}"/>
              </a:ext>
            </a:extLst>
          </p:cNvPr>
          <p:cNvSpPr>
            <a:spLocks noGrp="1"/>
          </p:cNvSpPr>
          <p:nvPr>
            <p:ph idx="1"/>
          </p:nvPr>
        </p:nvSpPr>
        <p:spPr>
          <a:xfrm>
            <a:off x="515470" y="794683"/>
            <a:ext cx="10515600" cy="5868519"/>
          </a:xfrm>
        </p:spPr>
        <p:txBody>
          <a:bodyPr>
            <a:normAutofit fontScale="70000" lnSpcReduction="20000"/>
          </a:bodyPr>
          <a:lstStyle/>
          <a:p>
            <a:pPr marL="0" indent="0">
              <a:lnSpc>
                <a:spcPct val="115000"/>
              </a:lnSpc>
              <a:spcBef>
                <a:spcPts val="1400"/>
              </a:spcBef>
              <a:spcAft>
                <a:spcPts val="400"/>
              </a:spcAft>
              <a:buNone/>
            </a:pPr>
            <a:r>
              <a:rPr lang="es-EC" sz="2600" b="1" dirty="0">
                <a:solidFill>
                  <a:srgbClr val="2C2F34"/>
                </a:solidFill>
                <a:effectLst/>
                <a:latin typeface="Times New Roman" panose="02020603050405020304" pitchFamily="18" charset="0"/>
              </a:rPr>
              <a:t>Ventajas de estos procesadores</a:t>
            </a:r>
            <a:endParaRPr lang="es-EC" sz="2600" b="1" dirty="0">
              <a:effectLst/>
              <a:latin typeface="Calibri" panose="020F0502020204030204" pitchFamily="34" charset="0"/>
            </a:endParaRPr>
          </a:p>
          <a:p>
            <a:pPr marL="342900" lvl="0" indent="-342900">
              <a:lnSpc>
                <a:spcPct val="115000"/>
              </a:lnSpc>
              <a:spcAft>
                <a:spcPts val="1000"/>
              </a:spcAft>
              <a:buSzPts val="1000"/>
              <a:buFont typeface="Symbol" panose="05050102010706020507" pitchFamily="18" charset="2"/>
              <a:buChar char=""/>
              <a:tabLst>
                <a:tab pos="457200" algn="l"/>
              </a:tabLst>
            </a:pPr>
            <a:r>
              <a:rPr lang="es-EC" sz="2600" dirty="0">
                <a:solidFill>
                  <a:srgbClr val="2C2F34"/>
                </a:solidFill>
                <a:effectLst/>
                <a:latin typeface="Times New Roman" panose="02020603050405020304" pitchFamily="18" charset="0"/>
                <a:ea typeface="Calibri" panose="020F0502020204030204" pitchFamily="34" charset="0"/>
              </a:rPr>
              <a:t>Ofrecen un mejor rendimiento gracias al número simple y limitado de instrucciones que soportan</a:t>
            </a:r>
            <a:endParaRPr lang="es-EC" sz="2600" dirty="0">
              <a:effectLst/>
              <a:latin typeface="Calibri" panose="020F0502020204030204" pitchFamily="34" charset="0"/>
              <a:ea typeface="Calibri" panose="020F0502020204030204" pitchFamily="34" charset="0"/>
            </a:endParaRPr>
          </a:p>
          <a:p>
            <a:pPr marL="342900" lvl="0" indent="-342900">
              <a:lnSpc>
                <a:spcPct val="115000"/>
              </a:lnSpc>
              <a:spcAft>
                <a:spcPts val="1000"/>
              </a:spcAft>
              <a:buSzPts val="1000"/>
              <a:buFont typeface="Symbol" panose="05050102010706020507" pitchFamily="18" charset="2"/>
              <a:buChar char=""/>
              <a:tabLst>
                <a:tab pos="457200" algn="l"/>
              </a:tabLst>
            </a:pPr>
            <a:r>
              <a:rPr lang="es-EC" sz="2600" dirty="0">
                <a:solidFill>
                  <a:srgbClr val="2C2F34"/>
                </a:solidFill>
                <a:effectLst/>
                <a:latin typeface="Times New Roman" panose="02020603050405020304" pitchFamily="18" charset="0"/>
                <a:ea typeface="Calibri" panose="020F0502020204030204" pitchFamily="34" charset="0"/>
              </a:rPr>
              <a:t>Requiere de menor cantidad de hardware físico, lo cual reduce su coste</a:t>
            </a:r>
            <a:endParaRPr lang="es-EC" sz="2600" dirty="0">
              <a:effectLst/>
              <a:latin typeface="Calibri" panose="020F0502020204030204" pitchFamily="34" charset="0"/>
              <a:ea typeface="Calibri" panose="020F0502020204030204" pitchFamily="34" charset="0"/>
            </a:endParaRPr>
          </a:p>
          <a:p>
            <a:pPr marL="342900" lvl="0" indent="-342900">
              <a:lnSpc>
                <a:spcPct val="115000"/>
              </a:lnSpc>
              <a:spcAft>
                <a:spcPts val="1000"/>
              </a:spcAft>
              <a:buSzPts val="1000"/>
              <a:buFont typeface="Symbol" panose="05050102010706020507" pitchFamily="18" charset="2"/>
              <a:buChar char=""/>
              <a:tabLst>
                <a:tab pos="457200" algn="l"/>
              </a:tabLst>
            </a:pPr>
            <a:r>
              <a:rPr lang="es-EC" sz="2600" dirty="0">
                <a:solidFill>
                  <a:srgbClr val="2C2F34"/>
                </a:solidFill>
                <a:effectLst/>
                <a:latin typeface="Times New Roman" panose="02020603050405020304" pitchFamily="18" charset="0"/>
                <a:ea typeface="Calibri" panose="020F0502020204030204" pitchFamily="34" charset="0"/>
              </a:rPr>
              <a:t>Permite que el espacio libre en el encapsulado se puede usar para integrar otros circuitos</a:t>
            </a:r>
            <a:endParaRPr lang="es-EC" sz="2600" dirty="0">
              <a:effectLst/>
              <a:latin typeface="Calibri" panose="020F0502020204030204" pitchFamily="34" charset="0"/>
              <a:ea typeface="Calibri" panose="020F0502020204030204" pitchFamily="34" charset="0"/>
            </a:endParaRPr>
          </a:p>
          <a:p>
            <a:pPr marL="342900" lvl="0" indent="-342900">
              <a:lnSpc>
                <a:spcPct val="115000"/>
              </a:lnSpc>
              <a:spcAft>
                <a:spcPts val="1000"/>
              </a:spcAft>
              <a:buSzPts val="1000"/>
              <a:buFont typeface="Symbol" panose="05050102010706020507" pitchFamily="18" charset="2"/>
              <a:buChar char=""/>
              <a:tabLst>
                <a:tab pos="457200" algn="l"/>
              </a:tabLst>
            </a:pPr>
            <a:r>
              <a:rPr lang="es-EC" sz="2600" dirty="0">
                <a:solidFill>
                  <a:srgbClr val="2C2F34"/>
                </a:solidFill>
                <a:effectLst/>
                <a:latin typeface="Calibri" panose="020F0502020204030204" pitchFamily="34" charset="0"/>
                <a:ea typeface="Calibri" panose="020F0502020204030204" pitchFamily="34" charset="0"/>
              </a:rPr>
              <a:t>Menos consumo energético y generación de calor</a:t>
            </a:r>
            <a:r>
              <a:rPr lang="es-EC" sz="2600" dirty="0">
                <a:solidFill>
                  <a:srgbClr val="2C2F34"/>
                </a:solidFill>
                <a:effectLst/>
                <a:latin typeface="Times New Roman" panose="02020603050405020304" pitchFamily="18" charset="0"/>
                <a:ea typeface="Calibri" panose="020F0502020204030204" pitchFamily="34" charset="0"/>
              </a:rPr>
              <a:t>, haciéndolos ideales para dispositivos móviles</a:t>
            </a:r>
            <a:endParaRPr lang="es-EC" sz="2600" dirty="0">
              <a:effectLst/>
              <a:latin typeface="Calibri" panose="020F0502020204030204" pitchFamily="34" charset="0"/>
              <a:ea typeface="Calibri" panose="020F0502020204030204" pitchFamily="34" charset="0"/>
            </a:endParaRPr>
          </a:p>
          <a:p>
            <a:pPr marL="342900" lvl="0" indent="-342900">
              <a:lnSpc>
                <a:spcPct val="115000"/>
              </a:lnSpc>
              <a:spcAft>
                <a:spcPts val="1000"/>
              </a:spcAft>
              <a:buSzPts val="1000"/>
              <a:buFont typeface="Symbol" panose="05050102010706020507" pitchFamily="18" charset="2"/>
              <a:buChar char=""/>
              <a:tabLst>
                <a:tab pos="457200" algn="l"/>
              </a:tabLst>
            </a:pPr>
            <a:r>
              <a:rPr lang="es-EC" sz="2600" dirty="0">
                <a:solidFill>
                  <a:srgbClr val="2C2F34"/>
                </a:solidFill>
                <a:effectLst/>
                <a:latin typeface="Times New Roman" panose="02020603050405020304" pitchFamily="18" charset="0"/>
                <a:ea typeface="Calibri" panose="020F0502020204030204" pitchFamily="34" charset="0"/>
              </a:rPr>
              <a:t>Son muy polivalentes, pudiéndose usar para todo tipo de aplicaciones</a:t>
            </a:r>
            <a:endParaRPr lang="es-EC" sz="2600" dirty="0">
              <a:effectLst/>
              <a:latin typeface="Calibri" panose="020F0502020204030204" pitchFamily="34" charset="0"/>
              <a:ea typeface="Calibri" panose="020F0502020204030204" pitchFamily="34" charset="0"/>
            </a:endParaRPr>
          </a:p>
          <a:p>
            <a:pPr marL="0" indent="0">
              <a:lnSpc>
                <a:spcPct val="115000"/>
              </a:lnSpc>
              <a:spcBef>
                <a:spcPts val="1400"/>
              </a:spcBef>
              <a:spcAft>
                <a:spcPts val="400"/>
              </a:spcAft>
              <a:buNone/>
            </a:pPr>
            <a:r>
              <a:rPr lang="es-EC" sz="2600" b="1" dirty="0">
                <a:solidFill>
                  <a:srgbClr val="2C2F34"/>
                </a:solidFill>
                <a:effectLst/>
                <a:latin typeface="Times New Roman" panose="02020603050405020304" pitchFamily="18" charset="0"/>
              </a:rPr>
              <a:t>Desventajas de estos procesadores</a:t>
            </a:r>
            <a:endParaRPr lang="es-EC" sz="2600" b="1" dirty="0">
              <a:effectLst/>
              <a:latin typeface="Calibri" panose="020F0502020204030204" pitchFamily="34" charset="0"/>
            </a:endParaRPr>
          </a:p>
          <a:p>
            <a:pPr marL="342900" lvl="0" indent="-342900">
              <a:lnSpc>
                <a:spcPct val="115000"/>
              </a:lnSpc>
              <a:spcAft>
                <a:spcPts val="1000"/>
              </a:spcAft>
              <a:buSzPts val="1000"/>
              <a:buFont typeface="Symbol" panose="05050102010706020507" pitchFamily="18" charset="2"/>
              <a:buChar char=""/>
              <a:tabLst>
                <a:tab pos="457200" algn="l"/>
              </a:tabLst>
            </a:pPr>
            <a:r>
              <a:rPr lang="es-EC" sz="2600" dirty="0">
                <a:solidFill>
                  <a:srgbClr val="2C2F34"/>
                </a:solidFill>
                <a:effectLst/>
                <a:latin typeface="Times New Roman" panose="02020603050405020304" pitchFamily="18" charset="0"/>
                <a:ea typeface="Calibri" panose="020F0502020204030204" pitchFamily="34" charset="0"/>
              </a:rPr>
              <a:t>Podemos encontrar rendimiento variable según el software ejecutado. Es posible que las instrucciones nuevas dependan de una instrucción anterior.</a:t>
            </a:r>
            <a:endParaRPr lang="es-EC" sz="2600" dirty="0">
              <a:effectLst/>
              <a:latin typeface="Calibri" panose="020F0502020204030204" pitchFamily="34" charset="0"/>
              <a:ea typeface="Calibri" panose="020F0502020204030204" pitchFamily="34" charset="0"/>
            </a:endParaRPr>
          </a:p>
          <a:p>
            <a:pPr marL="342900" lvl="0" indent="-342900">
              <a:lnSpc>
                <a:spcPct val="115000"/>
              </a:lnSpc>
              <a:spcAft>
                <a:spcPts val="1000"/>
              </a:spcAft>
              <a:buSzPts val="1000"/>
              <a:buFont typeface="Symbol" panose="05050102010706020507" pitchFamily="18" charset="2"/>
              <a:buChar char=""/>
              <a:tabLst>
                <a:tab pos="457200" algn="l"/>
              </a:tabLst>
            </a:pPr>
            <a:r>
              <a:rPr lang="es-EC" sz="2600" dirty="0">
                <a:solidFill>
                  <a:srgbClr val="2C2F34"/>
                </a:solidFill>
                <a:effectLst/>
                <a:latin typeface="Times New Roman" panose="02020603050405020304" pitchFamily="18" charset="0"/>
                <a:ea typeface="Calibri" panose="020F0502020204030204" pitchFamily="34" charset="0"/>
              </a:rPr>
              <a:t>Actualmente la mayoría de software disponible (sobre todo para ordenadores de sobremesa) se basan en instrucciones complejas</a:t>
            </a:r>
            <a:endParaRPr lang="es-EC" sz="2600" dirty="0">
              <a:effectLst/>
              <a:latin typeface="Calibri" panose="020F0502020204030204" pitchFamily="34" charset="0"/>
              <a:ea typeface="Calibri" panose="020F0502020204030204" pitchFamily="34" charset="0"/>
            </a:endParaRPr>
          </a:p>
          <a:p>
            <a:pPr marL="342900" lvl="0" indent="-342900">
              <a:lnSpc>
                <a:spcPct val="115000"/>
              </a:lnSpc>
              <a:spcAft>
                <a:spcPts val="1000"/>
              </a:spcAft>
              <a:buSzPts val="1000"/>
              <a:buFont typeface="Symbol" panose="05050102010706020507" pitchFamily="18" charset="2"/>
              <a:buChar char=""/>
              <a:tabLst>
                <a:tab pos="457200" algn="l"/>
              </a:tabLst>
            </a:pPr>
            <a:r>
              <a:rPr lang="es-EC" sz="2600" dirty="0">
                <a:solidFill>
                  <a:srgbClr val="2C2F34"/>
                </a:solidFill>
                <a:effectLst/>
                <a:latin typeface="Times New Roman" panose="02020603050405020304" pitchFamily="18" charset="0"/>
                <a:ea typeface="Calibri" panose="020F0502020204030204" pitchFamily="34" charset="0"/>
              </a:rPr>
              <a:t>Estos procesadores necesitan de memoria muy rápida para guardar varias instrucciones, lo cual hace necesaria mucha memoria caché para poder ejecutar las instrucciones en muy poco tiempo</a:t>
            </a:r>
            <a:endParaRPr lang="es-EC" sz="2600" dirty="0">
              <a:effectLst/>
              <a:latin typeface="Calibri" panose="020F0502020204030204" pitchFamily="34" charset="0"/>
              <a:ea typeface="Calibri" panose="020F0502020204030204" pitchFamily="34" charset="0"/>
            </a:endParaRPr>
          </a:p>
          <a:p>
            <a:endParaRPr lang="es-EC" dirty="0"/>
          </a:p>
        </p:txBody>
      </p:sp>
    </p:spTree>
    <p:extLst>
      <p:ext uri="{BB962C8B-B14F-4D97-AF65-F5344CB8AC3E}">
        <p14:creationId xmlns:p14="http://schemas.microsoft.com/office/powerpoint/2010/main" val="781581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4D836F-D890-4F50-95B6-6D33E1E3C257}"/>
              </a:ext>
            </a:extLst>
          </p:cNvPr>
          <p:cNvSpPr>
            <a:spLocks noGrp="1"/>
          </p:cNvSpPr>
          <p:nvPr>
            <p:ph type="title"/>
          </p:nvPr>
        </p:nvSpPr>
        <p:spPr/>
        <p:txBody>
          <a:bodyPr/>
          <a:lstStyle/>
          <a:p>
            <a:r>
              <a:rPr lang="es-ES" b="1" dirty="0">
                <a:solidFill>
                  <a:srgbClr val="FF0000"/>
                </a:solidFill>
                <a:latin typeface="Times New Roman" panose="02020603050405020304" pitchFamily="18" charset="0"/>
                <a:cs typeface="Times New Roman" panose="02020603050405020304" pitchFamily="18" charset="0"/>
              </a:rPr>
              <a:t>¿Que es CISC?</a:t>
            </a:r>
            <a:endParaRPr lang="es-EC" b="1" dirty="0">
              <a:solidFill>
                <a:srgbClr val="FF0000"/>
              </a:solidFill>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C8D58163-B378-4803-B99A-915D4A9903ED}"/>
              </a:ext>
            </a:extLst>
          </p:cNvPr>
          <p:cNvSpPr>
            <a:spLocks noGrp="1"/>
          </p:cNvSpPr>
          <p:nvPr>
            <p:ph idx="1"/>
          </p:nvPr>
        </p:nvSpPr>
        <p:spPr/>
        <p:txBody>
          <a:bodyPr>
            <a:normAutofit/>
          </a:bodyPr>
          <a:lstStyle/>
          <a:p>
            <a:pPr marL="0" indent="0" algn="just">
              <a:buNone/>
            </a:pPr>
            <a:r>
              <a:rPr lang="es-ES" sz="2000" b="0" i="0" dirty="0">
                <a:solidFill>
                  <a:srgbClr val="274E13"/>
                </a:solidFill>
                <a:effectLst/>
                <a:latin typeface="Times New Roman" panose="02020603050405020304" pitchFamily="18" charset="0"/>
                <a:cs typeface="Times New Roman" panose="02020603050405020304" pitchFamily="18" charset="0"/>
              </a:rPr>
              <a:t>Este tipo de arquitectura dificulta el paralelismo entre instrucciones, por lo que en la actualidad la mayoría de los sistemas CISC de alto rendimiento implementan un sistema que convierte dichas instrucciones complejas en varias instrucciones simples, llamadas generalmente microinstrucciones.</a:t>
            </a:r>
            <a:endParaRPr lang="es-ES" sz="2000" b="0" i="0" dirty="0">
              <a:solidFill>
                <a:srgbClr val="0000FF"/>
              </a:solidFill>
              <a:effectLst/>
              <a:latin typeface="Times New Roman" panose="02020603050405020304" pitchFamily="18" charset="0"/>
              <a:cs typeface="Times New Roman" panose="02020603050405020304" pitchFamily="18" charset="0"/>
            </a:endParaRPr>
          </a:p>
          <a:p>
            <a:pPr marL="0" indent="0" algn="just">
              <a:buNone/>
            </a:pPr>
            <a:r>
              <a:rPr lang="es-ES" sz="2000" b="0" i="0" dirty="0">
                <a:solidFill>
                  <a:srgbClr val="274E13"/>
                </a:solidFill>
                <a:effectLst/>
                <a:latin typeface="Times New Roman" panose="02020603050405020304" pitchFamily="18" charset="0"/>
                <a:cs typeface="Times New Roman" panose="02020603050405020304" pitchFamily="18" charset="0"/>
              </a:rPr>
              <a:t>La microprogramación es una característica importante y esencial de casi todas las </a:t>
            </a:r>
            <a:r>
              <a:rPr lang="es-ES" sz="2000" b="0" i="0" dirty="0" err="1">
                <a:solidFill>
                  <a:srgbClr val="274E13"/>
                </a:solidFill>
                <a:effectLst/>
                <a:latin typeface="Times New Roman" panose="02020603050405020304" pitchFamily="18" charset="0"/>
                <a:cs typeface="Times New Roman" panose="02020603050405020304" pitchFamily="18" charset="0"/>
              </a:rPr>
              <a:t>arquítecturas</a:t>
            </a:r>
            <a:r>
              <a:rPr lang="es-ES" sz="2000" b="0" i="0" dirty="0">
                <a:solidFill>
                  <a:srgbClr val="274E13"/>
                </a:solidFill>
                <a:effectLst/>
                <a:latin typeface="Times New Roman" panose="02020603050405020304" pitchFamily="18" charset="0"/>
                <a:cs typeface="Times New Roman" panose="02020603050405020304" pitchFamily="18" charset="0"/>
              </a:rPr>
              <a:t> CISC. La microprogramación significa que cada instrucción de máquina es interpretada por un microprograma localizado en una memoria en el circuito integrado del procesador. Las instrucciones compuestas son decodificadas internamente y ejecutadas con una serie de microinstrucciones almacenadas en una ROM interna. Para esto se requieren de varios ciclos de reloj, al menos uno por microinstrucción. Es así entonces como los chips CISC utilizan comandos que incorporan una gran diversidad de pequeñas instrucciones para realizar una única operación.</a:t>
            </a:r>
            <a:endParaRPr lang="es-ES" sz="2000" b="0" i="0" dirty="0">
              <a:solidFill>
                <a:srgbClr val="0000FF"/>
              </a:solidFill>
              <a:effectLst/>
              <a:latin typeface="Times New Roman" panose="02020603050405020304" pitchFamily="18" charset="0"/>
              <a:cs typeface="Times New Roman" panose="02020603050405020304" pitchFamily="18" charset="0"/>
            </a:endParaRPr>
          </a:p>
          <a:p>
            <a:pPr marL="0" indent="0">
              <a:buNone/>
            </a:pPr>
            <a:endParaRPr lang="es-EC" dirty="0"/>
          </a:p>
        </p:txBody>
      </p:sp>
    </p:spTree>
    <p:extLst>
      <p:ext uri="{BB962C8B-B14F-4D97-AF65-F5344CB8AC3E}">
        <p14:creationId xmlns:p14="http://schemas.microsoft.com/office/powerpoint/2010/main" val="13213922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6031EE-FC96-4A75-9E49-06ED53A0CE51}"/>
              </a:ext>
            </a:extLst>
          </p:cNvPr>
          <p:cNvSpPr>
            <a:spLocks noGrp="1"/>
          </p:cNvSpPr>
          <p:nvPr>
            <p:ph type="title"/>
          </p:nvPr>
        </p:nvSpPr>
        <p:spPr/>
        <p:txBody>
          <a:bodyPr/>
          <a:lstStyle/>
          <a:p>
            <a:r>
              <a:rPr lang="es-EC" sz="4400" b="1" dirty="0">
                <a:solidFill>
                  <a:srgbClr val="333333"/>
                </a:solidFill>
                <a:effectLst/>
                <a:latin typeface="Times New Roman" panose="02020603050405020304" pitchFamily="18" charset="0"/>
                <a:ea typeface="inherit"/>
              </a:rPr>
              <a:t>Data </a:t>
            </a:r>
            <a:r>
              <a:rPr lang="es-EC" sz="4400" b="1" dirty="0" err="1">
                <a:solidFill>
                  <a:srgbClr val="333333"/>
                </a:solidFill>
                <a:effectLst/>
                <a:latin typeface="Times New Roman" panose="02020603050405020304" pitchFamily="18" charset="0"/>
                <a:ea typeface="inherit"/>
              </a:rPr>
              <a:t>path</a:t>
            </a:r>
            <a:r>
              <a:rPr lang="es-EC" sz="4400" b="1" dirty="0">
                <a:solidFill>
                  <a:srgbClr val="333333"/>
                </a:solidFill>
                <a:effectLst/>
                <a:latin typeface="Times New Roman" panose="02020603050405020304" pitchFamily="18" charset="0"/>
                <a:ea typeface="inherit"/>
              </a:rPr>
              <a:t> y unidades funcionales</a:t>
            </a:r>
            <a:br>
              <a:rPr lang="es-EC" sz="4400" dirty="0">
                <a:effectLst/>
                <a:latin typeface="Calibri" panose="020F0502020204030204" pitchFamily="34" charset="0"/>
                <a:ea typeface="Calibri" panose="020F0502020204030204" pitchFamily="34" charset="0"/>
              </a:rPr>
            </a:br>
            <a:endParaRPr lang="es-EC" dirty="0"/>
          </a:p>
        </p:txBody>
      </p:sp>
      <p:sp>
        <p:nvSpPr>
          <p:cNvPr id="3" name="Marcador de contenido 2">
            <a:extLst>
              <a:ext uri="{FF2B5EF4-FFF2-40B4-BE49-F238E27FC236}">
                <a16:creationId xmlns:a16="http://schemas.microsoft.com/office/drawing/2014/main" id="{60C02E52-EA05-4709-904E-1095CAF75775}"/>
              </a:ext>
            </a:extLst>
          </p:cNvPr>
          <p:cNvSpPr>
            <a:spLocks noGrp="1"/>
          </p:cNvSpPr>
          <p:nvPr>
            <p:ph idx="1"/>
          </p:nvPr>
        </p:nvSpPr>
        <p:spPr/>
        <p:txBody>
          <a:bodyPr/>
          <a:lstStyle/>
          <a:p>
            <a:pPr marL="0" indent="0">
              <a:lnSpc>
                <a:spcPct val="115000"/>
              </a:lnSpc>
              <a:spcAft>
                <a:spcPts val="1825"/>
              </a:spcAft>
              <a:buNone/>
            </a:pPr>
            <a:r>
              <a:rPr lang="es-EC" sz="1800" dirty="0">
                <a:effectLst/>
                <a:latin typeface="Times New Roman" panose="02020603050405020304" pitchFamily="18" charset="0"/>
                <a:ea typeface="Calibri" panose="020F0502020204030204" pitchFamily="34" charset="0"/>
                <a:cs typeface="Times New Roman" panose="02020603050405020304" pitchFamily="18" charset="0"/>
              </a:rPr>
              <a:t>Una ruta de datos es una colección de </a:t>
            </a:r>
            <a:r>
              <a:rPr lang="es-EC" sz="1800" dirty="0">
                <a:latin typeface="Times New Roman" panose="02020603050405020304" pitchFamily="18" charset="0"/>
                <a:ea typeface="Calibri" panose="020F0502020204030204" pitchFamily="34" charset="0"/>
                <a:cs typeface="Times New Roman" panose="02020603050405020304" pitchFamily="18" charset="0"/>
              </a:rPr>
              <a:t>unidades funcionales</a:t>
            </a:r>
            <a:r>
              <a:rPr lang="es-EC" sz="1800" dirty="0">
                <a:effectLst/>
                <a:latin typeface="Times New Roman" panose="02020603050405020304" pitchFamily="18" charset="0"/>
                <a:ea typeface="Calibri" panose="020F0502020204030204" pitchFamily="34" charset="0"/>
                <a:cs typeface="Times New Roman" panose="02020603050405020304" pitchFamily="18" charset="0"/>
              </a:rPr>
              <a:t> como </a:t>
            </a:r>
            <a:r>
              <a:rPr lang="es-EC" sz="1800" dirty="0">
                <a:latin typeface="Times New Roman" panose="02020603050405020304" pitchFamily="18" charset="0"/>
                <a:ea typeface="Calibri" panose="020F0502020204030204" pitchFamily="34" charset="0"/>
                <a:cs typeface="Times New Roman" panose="02020603050405020304" pitchFamily="18" charset="0"/>
              </a:rPr>
              <a:t>unidades lógicas aritméticas</a:t>
            </a:r>
            <a:r>
              <a:rPr lang="es-EC" sz="1800" strike="noStrike" dirty="0">
                <a:effectLst/>
                <a:latin typeface="Times New Roman" panose="02020603050405020304" pitchFamily="18" charset="0"/>
                <a:ea typeface="Calibri" panose="020F0502020204030204" pitchFamily="34" charset="0"/>
                <a:cs typeface="Times New Roman" panose="02020603050405020304" pitchFamily="18" charset="0"/>
              </a:rPr>
              <a:t> </a:t>
            </a:r>
            <a:r>
              <a:rPr lang="es-EC" sz="1800" dirty="0">
                <a:effectLst/>
                <a:latin typeface="Times New Roman" panose="02020603050405020304" pitchFamily="18" charset="0"/>
                <a:ea typeface="Calibri" panose="020F0502020204030204" pitchFamily="34" charset="0"/>
                <a:cs typeface="Times New Roman" panose="02020603050405020304" pitchFamily="18" charset="0"/>
              </a:rPr>
              <a:t>o </a:t>
            </a:r>
            <a:r>
              <a:rPr lang="es-EC" sz="1800" dirty="0">
                <a:latin typeface="Times New Roman" panose="02020603050405020304" pitchFamily="18" charset="0"/>
                <a:ea typeface="Calibri" panose="020F0502020204030204" pitchFamily="34" charset="0"/>
                <a:cs typeface="Times New Roman" panose="02020603050405020304" pitchFamily="18" charset="0"/>
              </a:rPr>
              <a:t>multiplicadores</a:t>
            </a:r>
            <a:r>
              <a:rPr lang="es-EC" sz="1800" dirty="0">
                <a:effectLst/>
                <a:latin typeface="Times New Roman" panose="02020603050405020304" pitchFamily="18" charset="0"/>
                <a:ea typeface="Calibri" panose="020F0502020204030204" pitchFamily="34" charset="0"/>
                <a:cs typeface="Times New Roman" panose="02020603050405020304" pitchFamily="18" charset="0"/>
              </a:rPr>
              <a:t> que realizan operaciones de procesamiento de datos, </a:t>
            </a:r>
            <a:r>
              <a:rPr lang="es-EC" sz="1800" dirty="0">
                <a:latin typeface="Times New Roman" panose="02020603050405020304" pitchFamily="18" charset="0"/>
                <a:ea typeface="Calibri" panose="020F0502020204030204" pitchFamily="34" charset="0"/>
                <a:cs typeface="Times New Roman" panose="02020603050405020304" pitchFamily="18" charset="0"/>
              </a:rPr>
              <a:t>registros</a:t>
            </a:r>
            <a:r>
              <a:rPr lang="es-EC" sz="1800" dirty="0">
                <a:effectLst/>
                <a:latin typeface="Times New Roman" panose="02020603050405020304" pitchFamily="18" charset="0"/>
                <a:ea typeface="Calibri" panose="020F0502020204030204" pitchFamily="34" charset="0"/>
                <a:cs typeface="Times New Roman" panose="02020603050405020304" pitchFamily="18" charset="0"/>
              </a:rPr>
              <a:t> y </a:t>
            </a:r>
            <a:r>
              <a:rPr lang="es-EC" sz="1800" dirty="0">
                <a:latin typeface="Times New Roman" panose="02020603050405020304" pitchFamily="18" charset="0"/>
                <a:ea typeface="Calibri" panose="020F0502020204030204" pitchFamily="34" charset="0"/>
                <a:cs typeface="Times New Roman" panose="02020603050405020304" pitchFamily="18" charset="0"/>
              </a:rPr>
              <a:t>buses</a:t>
            </a:r>
            <a:r>
              <a:rPr lang="es-EC" sz="1800" dirty="0">
                <a:effectLst/>
                <a:latin typeface="Times New Roman" panose="02020603050405020304" pitchFamily="18" charset="0"/>
                <a:ea typeface="Calibri" panose="020F0502020204030204" pitchFamily="34" charset="0"/>
                <a:cs typeface="Times New Roman" panose="02020603050405020304" pitchFamily="18" charset="0"/>
              </a:rPr>
              <a:t> . Junto con la </a:t>
            </a:r>
            <a:r>
              <a:rPr lang="es-EC" sz="1800" dirty="0">
                <a:latin typeface="Times New Roman" panose="02020603050405020304" pitchFamily="18" charset="0"/>
                <a:ea typeface="Calibri" panose="020F0502020204030204" pitchFamily="34" charset="0"/>
                <a:cs typeface="Times New Roman" panose="02020603050405020304" pitchFamily="18" charset="0"/>
              </a:rPr>
              <a:t>unidad de control</a:t>
            </a:r>
            <a:r>
              <a:rPr lang="es-EC" sz="1800" dirty="0">
                <a:effectLst/>
                <a:latin typeface="Times New Roman" panose="02020603050405020304" pitchFamily="18" charset="0"/>
                <a:ea typeface="Calibri" panose="020F0502020204030204" pitchFamily="34" charset="0"/>
                <a:cs typeface="Times New Roman" panose="02020603050405020304" pitchFamily="18" charset="0"/>
              </a:rPr>
              <a:t> , compone la </a:t>
            </a:r>
            <a:r>
              <a:rPr lang="es-EC" sz="1800" dirty="0">
                <a:latin typeface="Times New Roman" panose="02020603050405020304" pitchFamily="18" charset="0"/>
                <a:ea typeface="Calibri" panose="020F0502020204030204" pitchFamily="34" charset="0"/>
                <a:cs typeface="Times New Roman" panose="02020603050405020304" pitchFamily="18" charset="0"/>
              </a:rPr>
              <a:t>unidad central de procesamiento (CPU)</a:t>
            </a:r>
            <a:r>
              <a:rPr lang="es-EC" sz="1800" dirty="0">
                <a:effectLst/>
                <a:latin typeface="Times New Roman" panose="02020603050405020304" pitchFamily="18" charset="0"/>
                <a:ea typeface="Calibri" panose="020F0502020204030204" pitchFamily="34" charset="0"/>
                <a:cs typeface="Times New Roman" panose="02020603050405020304" pitchFamily="18" charset="0"/>
              </a:rPr>
              <a:t> . Se puede crear una ruta de datos más grande uniendo más de una ruta de datos utilizando </a:t>
            </a:r>
            <a:r>
              <a:rPr lang="es-EC" sz="1800" dirty="0">
                <a:latin typeface="Times New Roman" panose="02020603050405020304" pitchFamily="18" charset="0"/>
                <a:ea typeface="Calibri" panose="020F0502020204030204" pitchFamily="34" charset="0"/>
                <a:cs typeface="Times New Roman" panose="02020603050405020304" pitchFamily="18" charset="0"/>
              </a:rPr>
              <a:t>multiplexores</a:t>
            </a:r>
            <a:r>
              <a:rPr lang="es-EC" sz="18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indent="0">
              <a:lnSpc>
                <a:spcPct val="115000"/>
              </a:lnSpc>
              <a:spcAft>
                <a:spcPts val="1000"/>
              </a:spcAft>
              <a:buNone/>
            </a:pPr>
            <a:r>
              <a:rPr lang="es-EC" sz="1800" dirty="0">
                <a:effectLst/>
                <a:latin typeface="Times New Roman" panose="02020603050405020304" pitchFamily="18" charset="0"/>
                <a:ea typeface="Calibri" panose="020F0502020204030204" pitchFamily="34" charset="0"/>
                <a:cs typeface="Times New Roman" panose="02020603050405020304" pitchFamily="18" charset="0"/>
              </a:rPr>
              <a:t>El diseño más simple de una CPU utiliza un bus interno común. La adición eficiente requiere una estructura de tres buses internos un poco más complicada. Muchas CPU relativamente simples tienen un </a:t>
            </a:r>
            <a:r>
              <a:rPr lang="es-EC" sz="1800" dirty="0">
                <a:latin typeface="Times New Roman" panose="02020603050405020304" pitchFamily="18" charset="0"/>
                <a:ea typeface="Calibri" panose="020F0502020204030204" pitchFamily="34" charset="0"/>
                <a:cs typeface="Times New Roman" panose="02020603050405020304" pitchFamily="18" charset="0"/>
              </a:rPr>
              <a:t>archivo de registro de</a:t>
            </a:r>
            <a:r>
              <a:rPr lang="es-EC" sz="1800" dirty="0">
                <a:effectLst/>
                <a:latin typeface="Times New Roman" panose="02020603050405020304" pitchFamily="18" charset="0"/>
                <a:ea typeface="Calibri" panose="020F0502020204030204" pitchFamily="34" charset="0"/>
                <a:cs typeface="Times New Roman" panose="02020603050405020304" pitchFamily="18" charset="0"/>
              </a:rPr>
              <a:t> 2 lecturas y 1 escritura conectado a las 2 entradas y 1 salida de la ALU.</a:t>
            </a:r>
          </a:p>
          <a:p>
            <a:endParaRPr lang="es-EC" dirty="0"/>
          </a:p>
        </p:txBody>
      </p:sp>
    </p:spTree>
    <p:extLst>
      <p:ext uri="{BB962C8B-B14F-4D97-AF65-F5344CB8AC3E}">
        <p14:creationId xmlns:p14="http://schemas.microsoft.com/office/powerpoint/2010/main" val="11235025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095EE25-42A9-413C-86F4-D4751D3AF429}"/>
              </a:ext>
            </a:extLst>
          </p:cNvPr>
          <p:cNvSpPr>
            <a:spLocks noGrp="1"/>
          </p:cNvSpPr>
          <p:nvPr>
            <p:ph idx="1"/>
          </p:nvPr>
        </p:nvSpPr>
        <p:spPr>
          <a:xfrm>
            <a:off x="838200" y="140260"/>
            <a:ext cx="10515600" cy="4351338"/>
          </a:xfrm>
        </p:spPr>
        <p:txBody>
          <a:bodyPr/>
          <a:lstStyle/>
          <a:p>
            <a:pPr marL="0" indent="0">
              <a:buNone/>
            </a:pPr>
            <a:r>
              <a:rPr lang="es-EC" sz="1800" dirty="0">
                <a:effectLst/>
                <a:latin typeface="Times New Roman" panose="02020603050405020304" pitchFamily="18" charset="0"/>
                <a:ea typeface="Calibri" panose="020F0502020204030204" pitchFamily="34" charset="0"/>
              </a:rPr>
              <a:t>A fines de la década de 1990, hubo una creciente investigación en el área de las </a:t>
            </a:r>
            <a:r>
              <a:rPr lang="es-EC" sz="1800" dirty="0">
                <a:solidFill>
                  <a:srgbClr val="000000"/>
                </a:solidFill>
                <a:latin typeface="Times New Roman" panose="02020603050405020304" pitchFamily="18" charset="0"/>
                <a:ea typeface="Calibri" panose="020F0502020204030204" pitchFamily="34" charset="0"/>
              </a:rPr>
              <a:t>rutas de</a:t>
            </a:r>
            <a:r>
              <a:rPr lang="es-EC" sz="1800" dirty="0">
                <a:effectLst/>
                <a:latin typeface="Times New Roman" panose="02020603050405020304" pitchFamily="18" charset="0"/>
                <a:ea typeface="Calibri" panose="020F0502020204030204" pitchFamily="34" charset="0"/>
              </a:rPr>
              <a:t> datos </a:t>
            </a:r>
            <a:r>
              <a:rPr lang="es-EC" sz="1800" dirty="0">
                <a:solidFill>
                  <a:srgbClr val="000000"/>
                </a:solidFill>
                <a:latin typeface="Times New Roman" panose="02020603050405020304" pitchFamily="18" charset="0"/>
                <a:ea typeface="Calibri" panose="020F0502020204030204" pitchFamily="34" charset="0"/>
              </a:rPr>
              <a:t>reconfigurable (</a:t>
            </a:r>
            <a:r>
              <a:rPr lang="es-EC" sz="1800" dirty="0">
                <a:effectLst/>
                <a:latin typeface="Times New Roman" panose="02020603050405020304" pitchFamily="18" charset="0"/>
                <a:ea typeface="Calibri" panose="020F0502020204030204" pitchFamily="34" charset="0"/>
              </a:rPr>
              <a:t> rutas de datos que pueden reutilizarse en tiempo de ejecución utilizando </a:t>
            </a:r>
            <a:r>
              <a:rPr lang="es-EC" sz="1800" dirty="0">
                <a:solidFill>
                  <a:srgbClr val="000000"/>
                </a:solidFill>
                <a:latin typeface="Times New Roman" panose="02020603050405020304" pitchFamily="18" charset="0"/>
                <a:ea typeface="Calibri" panose="020F0502020204030204" pitchFamily="34" charset="0"/>
              </a:rPr>
              <a:t>un tejido programable)</a:t>
            </a:r>
            <a:r>
              <a:rPr lang="es-EC" sz="1800" dirty="0">
                <a:effectLst/>
                <a:latin typeface="Times New Roman" panose="02020603050405020304" pitchFamily="18" charset="0"/>
                <a:ea typeface="Calibri" panose="020F0502020204030204" pitchFamily="34" charset="0"/>
              </a:rPr>
              <a:t> , ya que tales diseños pueden permitir un procesamiento más eficiente y ahorros de energía sustanciales.</a:t>
            </a:r>
          </a:p>
          <a:p>
            <a:pPr marL="0" indent="0">
              <a:buNone/>
            </a:pPr>
            <a:endParaRPr lang="es-EC" dirty="0"/>
          </a:p>
        </p:txBody>
      </p:sp>
      <p:pic>
        <p:nvPicPr>
          <p:cNvPr id="4" name="Imagen 3">
            <a:extLst>
              <a:ext uri="{FF2B5EF4-FFF2-40B4-BE49-F238E27FC236}">
                <a16:creationId xmlns:a16="http://schemas.microsoft.com/office/drawing/2014/main" id="{7B1970EF-FEA7-4725-8C14-FE51A9EB635C}"/>
              </a:ext>
            </a:extLst>
          </p:cNvPr>
          <p:cNvPicPr/>
          <p:nvPr/>
        </p:nvPicPr>
        <p:blipFill rotWithShape="1">
          <a:blip r:embed="rId2">
            <a:extLst>
              <a:ext uri="{28A0092B-C50C-407E-A947-70E740481C1C}">
                <a14:useLocalDpi xmlns:a14="http://schemas.microsoft.com/office/drawing/2010/main" val="0"/>
              </a:ext>
            </a:extLst>
          </a:blip>
          <a:srcRect l="63964" t="27079" r="15700" b="30262"/>
          <a:stretch/>
        </p:blipFill>
        <p:spPr bwMode="auto">
          <a:xfrm>
            <a:off x="1882589" y="1120589"/>
            <a:ext cx="8525436" cy="54350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54331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706989C-FD31-4024-A73C-A9F756321E16}"/>
              </a:ext>
            </a:extLst>
          </p:cNvPr>
          <p:cNvSpPr>
            <a:spLocks noGrp="1"/>
          </p:cNvSpPr>
          <p:nvPr>
            <p:ph idx="1"/>
          </p:nvPr>
        </p:nvSpPr>
        <p:spPr>
          <a:xfrm>
            <a:off x="497539" y="3577862"/>
            <a:ext cx="5809131" cy="4351338"/>
          </a:xfrm>
        </p:spPr>
        <p:txBody>
          <a:bodyPr>
            <a:normAutofit/>
          </a:bodyPr>
          <a:lstStyle/>
          <a:p>
            <a:pPr algn="l"/>
            <a:r>
              <a:rPr lang="es-ES" sz="2000" b="1" i="0" dirty="0">
                <a:effectLst/>
                <a:latin typeface="Times New Roman" panose="02020603050405020304" pitchFamily="18" charset="0"/>
                <a:cs typeface="Times New Roman" panose="02020603050405020304" pitchFamily="18" charset="0"/>
              </a:rPr>
              <a:t>Arquitectura CISC: CISC</a:t>
            </a:r>
            <a:r>
              <a:rPr lang="es-ES" sz="2000" b="0" i="0" dirty="0">
                <a:effectLst/>
                <a:latin typeface="Times New Roman" panose="02020603050405020304" pitchFamily="18" charset="0"/>
                <a:cs typeface="Times New Roman" panose="02020603050405020304" pitchFamily="18" charset="0"/>
              </a:rPr>
              <a:t> (Complex Instruction Set Computing) ofrece un conjunto de instrucciones bastante completas y lentas de ejecutar, pero que agrupaban varias operaciones de bajo nivel en la misma instrucción. Esto da lugar a programas pequeños y sencillos de desarrollar que además realizaban pocos accesos a memoria.</a:t>
            </a:r>
          </a:p>
          <a:p>
            <a:pPr marL="53340" indent="0">
              <a:lnSpc>
                <a:spcPct val="115000"/>
              </a:lnSpc>
              <a:buNone/>
            </a:pPr>
            <a:endParaRPr lang="es-EC" sz="3600" b="1" dirty="0">
              <a:latin typeface="Times New Roman" panose="02020603050405020304" pitchFamily="18" charset="0"/>
              <a:cs typeface="Times New Roman" panose="02020603050405020304" pitchFamily="18" charset="0"/>
            </a:endParaRPr>
          </a:p>
        </p:txBody>
      </p:sp>
      <p:sp>
        <p:nvSpPr>
          <p:cNvPr id="6" name="Título 5">
            <a:extLst>
              <a:ext uri="{FF2B5EF4-FFF2-40B4-BE49-F238E27FC236}">
                <a16:creationId xmlns:a16="http://schemas.microsoft.com/office/drawing/2014/main" id="{5EA465F4-66DB-4014-B71C-8C605679C1D7}"/>
              </a:ext>
            </a:extLst>
          </p:cNvPr>
          <p:cNvSpPr>
            <a:spLocks noGrp="1"/>
          </p:cNvSpPr>
          <p:nvPr>
            <p:ph type="title"/>
          </p:nvPr>
        </p:nvSpPr>
        <p:spPr>
          <a:xfrm>
            <a:off x="3487271" y="130197"/>
            <a:ext cx="7342094" cy="1325563"/>
          </a:xfrm>
        </p:spPr>
        <p:txBody>
          <a:bodyPr>
            <a:normAutofit/>
          </a:bodyPr>
          <a:lstStyle/>
          <a:p>
            <a:r>
              <a:rPr lang="es-ES" sz="3200" b="1" dirty="0">
                <a:solidFill>
                  <a:srgbClr val="FF0000"/>
                </a:solidFill>
                <a:latin typeface="Times New Roman" panose="02020603050405020304" pitchFamily="18" charset="0"/>
                <a:cs typeface="Times New Roman" panose="02020603050405020304" pitchFamily="18" charset="0"/>
              </a:rPr>
              <a:t>Arquitecturas basadas en microprocesadores actuales</a:t>
            </a:r>
            <a:endParaRPr lang="es-EC" sz="3200" b="1" dirty="0">
              <a:solidFill>
                <a:srgbClr val="FF0000"/>
              </a:solidFill>
              <a:latin typeface="Times New Roman" panose="02020603050405020304" pitchFamily="18" charset="0"/>
              <a:cs typeface="Times New Roman" panose="02020603050405020304" pitchFamily="18" charset="0"/>
            </a:endParaRPr>
          </a:p>
        </p:txBody>
      </p:sp>
      <p:sp>
        <p:nvSpPr>
          <p:cNvPr id="7" name="Marcador de contenido 2">
            <a:extLst>
              <a:ext uri="{FF2B5EF4-FFF2-40B4-BE49-F238E27FC236}">
                <a16:creationId xmlns:a16="http://schemas.microsoft.com/office/drawing/2014/main" id="{2F9F9BB6-4E3C-474C-A465-B88AD2EE3B5A}"/>
              </a:ext>
            </a:extLst>
          </p:cNvPr>
          <p:cNvSpPr txBox="1">
            <a:spLocks/>
          </p:cNvSpPr>
          <p:nvPr/>
        </p:nvSpPr>
        <p:spPr>
          <a:xfrm>
            <a:off x="6306670" y="3491754"/>
            <a:ext cx="569707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2000" b="1" dirty="0">
                <a:solidFill>
                  <a:srgbClr val="222222"/>
                </a:solidFill>
                <a:latin typeface="Times New Roman" panose="02020603050405020304" pitchFamily="18" charset="0"/>
                <a:cs typeface="Times New Roman" panose="02020603050405020304" pitchFamily="18" charset="0"/>
              </a:rPr>
              <a:t>Arquitectura RISC: RISC</a:t>
            </a:r>
            <a:r>
              <a:rPr lang="es-ES" sz="2000" dirty="0">
                <a:solidFill>
                  <a:srgbClr val="222222"/>
                </a:solidFill>
                <a:latin typeface="Times New Roman" panose="02020603050405020304" pitchFamily="18" charset="0"/>
                <a:cs typeface="Times New Roman" panose="02020603050405020304" pitchFamily="18" charset="0"/>
              </a:rPr>
              <a:t> (Reduced Instruction Set Computing) posee un conjunto de instrucciones muy simples que se ejecutan más rápidamente en el procesador, aunque también implica que para una cierta tarea compleja necesitaremos un mayor número de ellas, y por esto el programa final tendrá una longitud mayor y además accederá en un mayor número de ocasiones a los datos almacenados en la memoria. Sus ventajas son que necesita una menor cantidad de hardware y un menor consumo energético.</a:t>
            </a:r>
          </a:p>
          <a:p>
            <a:endParaRPr lang="es-EC" dirty="0"/>
          </a:p>
        </p:txBody>
      </p:sp>
      <p:sp>
        <p:nvSpPr>
          <p:cNvPr id="8" name="CuadroTexto 7">
            <a:extLst>
              <a:ext uri="{FF2B5EF4-FFF2-40B4-BE49-F238E27FC236}">
                <a16:creationId xmlns:a16="http://schemas.microsoft.com/office/drawing/2014/main" id="{E18D7B8C-BAB2-447B-8E4A-5469107BE196}"/>
              </a:ext>
            </a:extLst>
          </p:cNvPr>
          <p:cNvSpPr txBox="1"/>
          <p:nvPr/>
        </p:nvSpPr>
        <p:spPr>
          <a:xfrm>
            <a:off x="1138518" y="1734315"/>
            <a:ext cx="9914964" cy="1200329"/>
          </a:xfrm>
          <a:prstGeom prst="rect">
            <a:avLst/>
          </a:prstGeom>
          <a:noFill/>
        </p:spPr>
        <p:txBody>
          <a:bodyPr wrap="square" rtlCol="0">
            <a:spAutoFit/>
          </a:bodyPr>
          <a:lstStyle/>
          <a:p>
            <a:pPr marL="53340" indent="0">
              <a:lnSpc>
                <a:spcPct val="100000"/>
              </a:lnSpc>
              <a:buNone/>
            </a:pPr>
            <a:r>
              <a:rPr lang="es-ES" dirty="0">
                <a:solidFill>
                  <a:srgbClr val="222222"/>
                </a:solidFill>
                <a:effectLst/>
                <a:latin typeface="Times New Roman" panose="02020603050405020304" pitchFamily="18" charset="0"/>
                <a:cs typeface="Times New Roman" panose="02020603050405020304" pitchFamily="18" charset="0"/>
              </a:rPr>
              <a:t>Se denomina Arquitectura del Conjunto de Instrucciones (ISA - Instruction Set Architecture), o también conocido como Conjunto de Instrucciones o Juego de Instrucciones, al conjunto de instrucciones que tiene programadas el microprocesador y que es capaz de ejecutar.</a:t>
            </a:r>
            <a:endParaRPr lang="es-EC" sz="1800" dirty="0">
              <a:effectLst/>
              <a:latin typeface="Times New Roman" panose="02020603050405020304" pitchFamily="18" charset="0"/>
              <a:cs typeface="Times New Roman" panose="02020603050405020304" pitchFamily="18" charset="0"/>
            </a:endParaRPr>
          </a:p>
          <a:p>
            <a:pPr marL="53340" indent="0">
              <a:lnSpc>
                <a:spcPct val="100000"/>
              </a:lnSpc>
              <a:buNone/>
            </a:pPr>
            <a:r>
              <a:rPr lang="es-EC" sz="1800" i="0" dirty="0">
                <a:effectLst/>
                <a:latin typeface="Times New Roman" panose="02020603050405020304" pitchFamily="18" charset="0"/>
                <a:cs typeface="Times New Roman" panose="02020603050405020304" pitchFamily="18" charset="0"/>
              </a:rPr>
              <a:t>Existen dos arquitecturas completamente diferentes en las que se basan los microprocesadores actuales.</a:t>
            </a:r>
          </a:p>
        </p:txBody>
      </p:sp>
    </p:spTree>
    <p:extLst>
      <p:ext uri="{BB962C8B-B14F-4D97-AF65-F5344CB8AC3E}">
        <p14:creationId xmlns:p14="http://schemas.microsoft.com/office/powerpoint/2010/main" val="39076712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DA07A454-C26B-445B-9A55-A3A2EF6446BE}"/>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403412" y="241907"/>
            <a:ext cx="11510681" cy="6374186"/>
          </a:xfrm>
          <a:prstGeom prst="rect">
            <a:avLst/>
          </a:prstGeom>
        </p:spPr>
      </p:pic>
    </p:spTree>
    <p:extLst>
      <p:ext uri="{BB962C8B-B14F-4D97-AF65-F5344CB8AC3E}">
        <p14:creationId xmlns:p14="http://schemas.microsoft.com/office/powerpoint/2010/main" val="2093199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9D4D1C-761D-4AED-8E65-36CD2B11A647}"/>
              </a:ext>
            </a:extLst>
          </p:cNvPr>
          <p:cNvSpPr>
            <a:spLocks noGrp="1"/>
          </p:cNvSpPr>
          <p:nvPr>
            <p:ph type="title"/>
          </p:nvPr>
        </p:nvSpPr>
        <p:spPr/>
        <p:txBody>
          <a:bodyPr/>
          <a:lstStyle/>
          <a:p>
            <a:r>
              <a:rPr lang="es-ES" b="1" dirty="0">
                <a:solidFill>
                  <a:srgbClr val="FF0000"/>
                </a:solidFill>
                <a:latin typeface="Times New Roman" panose="02020603050405020304" pitchFamily="18" charset="0"/>
                <a:cs typeface="Times New Roman" panose="02020603050405020304" pitchFamily="18" charset="0"/>
              </a:rPr>
              <a:t>Circulación de datos monociclo</a:t>
            </a:r>
            <a:endParaRPr lang="es-EC" b="1" dirty="0">
              <a:solidFill>
                <a:srgbClr val="FF0000"/>
              </a:solidFill>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85AF0938-F074-41A8-9D01-CC19F2C22099}"/>
              </a:ext>
            </a:extLst>
          </p:cNvPr>
          <p:cNvSpPr>
            <a:spLocks noGrp="1"/>
          </p:cNvSpPr>
          <p:nvPr>
            <p:ph idx="1"/>
          </p:nvPr>
        </p:nvSpPr>
        <p:spPr/>
        <p:txBody>
          <a:bodyPr/>
          <a:lstStyle/>
          <a:p>
            <a:pPr marL="0" indent="0">
              <a:buNone/>
            </a:pPr>
            <a:r>
              <a:rPr lang="es-ES" i="0" dirty="0">
                <a:solidFill>
                  <a:srgbClr val="202124"/>
                </a:solidFill>
                <a:effectLst/>
                <a:latin typeface="Times New Roman" panose="02020603050405020304" pitchFamily="18" charset="0"/>
                <a:cs typeface="Times New Roman" panose="02020603050405020304" pitchFamily="18" charset="0"/>
              </a:rPr>
              <a:t>El camino de datos monociclo: Es la realización más sencilla posible de un procesador. Se construye uniendo las partes vistas anteriormente y añadiendo las señales de control necesarias. Las instrucciones que se van a implementar son: «</a:t>
            </a:r>
            <a:r>
              <a:rPr lang="es-ES" i="0" dirty="0" err="1">
                <a:solidFill>
                  <a:srgbClr val="202124"/>
                </a:solidFill>
                <a:effectLst/>
                <a:latin typeface="Times New Roman" panose="02020603050405020304" pitchFamily="18" charset="0"/>
                <a:cs typeface="Times New Roman" panose="02020603050405020304" pitchFamily="18" charset="0"/>
              </a:rPr>
              <a:t>add</a:t>
            </a:r>
            <a:r>
              <a:rPr lang="es-ES" i="0" dirty="0">
                <a:solidFill>
                  <a:srgbClr val="202124"/>
                </a:solidFill>
                <a:effectLst/>
                <a:latin typeface="Times New Roman" panose="02020603050405020304" pitchFamily="18" charset="0"/>
                <a:cs typeface="Times New Roman" panose="02020603050405020304" pitchFamily="18" charset="0"/>
              </a:rPr>
              <a:t>», «sub», «and», «</a:t>
            </a:r>
            <a:r>
              <a:rPr lang="es-ES" i="0" dirty="0" err="1">
                <a:solidFill>
                  <a:srgbClr val="202124"/>
                </a:solidFill>
                <a:effectLst/>
                <a:latin typeface="Times New Roman" panose="02020603050405020304" pitchFamily="18" charset="0"/>
                <a:cs typeface="Times New Roman" panose="02020603050405020304" pitchFamily="18" charset="0"/>
              </a:rPr>
              <a:t>or</a:t>
            </a:r>
            <a:r>
              <a:rPr lang="es-ES" i="0" dirty="0">
                <a:solidFill>
                  <a:srgbClr val="202124"/>
                </a:solidFill>
                <a:effectLst/>
                <a:latin typeface="Times New Roman" panose="02020603050405020304" pitchFamily="18" charset="0"/>
                <a:cs typeface="Times New Roman" panose="02020603050405020304" pitchFamily="18" charset="0"/>
              </a:rPr>
              <a:t>», «</a:t>
            </a:r>
            <a:r>
              <a:rPr lang="es-ES" i="0" dirty="0" err="1">
                <a:solidFill>
                  <a:srgbClr val="202124"/>
                </a:solidFill>
                <a:effectLst/>
                <a:latin typeface="Times New Roman" panose="02020603050405020304" pitchFamily="18" charset="0"/>
                <a:cs typeface="Times New Roman" panose="02020603050405020304" pitchFamily="18" charset="0"/>
              </a:rPr>
              <a:t>slt</a:t>
            </a:r>
            <a:r>
              <a:rPr lang="es-ES" i="0" dirty="0">
                <a:solidFill>
                  <a:srgbClr val="202124"/>
                </a:solidFill>
                <a:effectLst/>
                <a:latin typeface="Times New Roman" panose="02020603050405020304" pitchFamily="18" charset="0"/>
                <a:cs typeface="Times New Roman" panose="02020603050405020304" pitchFamily="18" charset="0"/>
              </a:rPr>
              <a:t>», «</a:t>
            </a:r>
            <a:r>
              <a:rPr lang="es-ES" i="0" dirty="0" err="1">
                <a:solidFill>
                  <a:srgbClr val="202124"/>
                </a:solidFill>
                <a:effectLst/>
                <a:latin typeface="Times New Roman" panose="02020603050405020304" pitchFamily="18" charset="0"/>
                <a:cs typeface="Times New Roman" panose="02020603050405020304" pitchFamily="18" charset="0"/>
              </a:rPr>
              <a:t>lw</a:t>
            </a:r>
            <a:r>
              <a:rPr lang="es-ES" i="0" dirty="0">
                <a:solidFill>
                  <a:srgbClr val="202124"/>
                </a:solidFill>
                <a:effectLst/>
                <a:latin typeface="Times New Roman" panose="02020603050405020304" pitchFamily="18" charset="0"/>
                <a:cs typeface="Times New Roman" panose="02020603050405020304" pitchFamily="18" charset="0"/>
              </a:rPr>
              <a:t>», «</a:t>
            </a:r>
            <a:r>
              <a:rPr lang="es-ES" i="0" dirty="0" err="1">
                <a:solidFill>
                  <a:srgbClr val="202124"/>
                </a:solidFill>
                <a:effectLst/>
                <a:latin typeface="Times New Roman" panose="02020603050405020304" pitchFamily="18" charset="0"/>
                <a:cs typeface="Times New Roman" panose="02020603050405020304" pitchFamily="18" charset="0"/>
              </a:rPr>
              <a:t>sw</a:t>
            </a:r>
            <a:r>
              <a:rPr lang="es-ES" i="0" dirty="0">
                <a:solidFill>
                  <a:srgbClr val="202124"/>
                </a:solidFill>
                <a:effectLst/>
                <a:latin typeface="Times New Roman" panose="02020603050405020304" pitchFamily="18" charset="0"/>
                <a:cs typeface="Times New Roman" panose="02020603050405020304" pitchFamily="18" charset="0"/>
              </a:rPr>
              <a:t>», «</a:t>
            </a:r>
            <a:r>
              <a:rPr lang="es-ES" i="0" dirty="0" err="1">
                <a:solidFill>
                  <a:srgbClr val="202124"/>
                </a:solidFill>
                <a:effectLst/>
                <a:latin typeface="Times New Roman" panose="02020603050405020304" pitchFamily="18" charset="0"/>
                <a:cs typeface="Times New Roman" panose="02020603050405020304" pitchFamily="18" charset="0"/>
              </a:rPr>
              <a:t>beq</a:t>
            </a:r>
            <a:r>
              <a:rPr lang="es-ES" i="0" dirty="0">
                <a:solidFill>
                  <a:srgbClr val="202124"/>
                </a:solidFill>
                <a:effectLst/>
                <a:latin typeface="Times New Roman" panose="02020603050405020304" pitchFamily="18" charset="0"/>
                <a:cs typeface="Times New Roman" panose="02020603050405020304" pitchFamily="18" charset="0"/>
              </a:rPr>
              <a:t>», y posteriormente, «j».</a:t>
            </a:r>
            <a:endParaRPr lang="es-EC"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476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533547-337C-4BCA-AF31-B3BAC1AD2716}"/>
              </a:ext>
            </a:extLst>
          </p:cNvPr>
          <p:cNvSpPr>
            <a:spLocks noGrp="1"/>
          </p:cNvSpPr>
          <p:nvPr>
            <p:ph type="title"/>
          </p:nvPr>
        </p:nvSpPr>
        <p:spPr>
          <a:xfrm>
            <a:off x="1824318" y="365302"/>
            <a:ext cx="10515600" cy="746499"/>
          </a:xfrm>
        </p:spPr>
        <p:txBody>
          <a:bodyPr>
            <a:normAutofit/>
          </a:bodyPr>
          <a:lstStyle/>
          <a:p>
            <a:r>
              <a:rPr lang="es-EC" sz="2400" b="1" dirty="0">
                <a:solidFill>
                  <a:srgbClr val="FF0000"/>
                </a:solidFill>
                <a:effectLst/>
                <a:latin typeface="Times New Roman" panose="02020603050405020304" pitchFamily="18" charset="0"/>
                <a:ea typeface="inherit"/>
                <a:cs typeface="Times New Roman" panose="02020603050405020304" pitchFamily="18" charset="0"/>
              </a:rPr>
              <a:t>Estructura de una unidad aritmético – lógica</a:t>
            </a:r>
            <a:endParaRPr lang="es-EC" sz="5400" dirty="0">
              <a:solidFill>
                <a:srgbClr val="FF0000"/>
              </a:solidFill>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AA821BF7-B288-4193-A89B-19438D5EAB3B}"/>
              </a:ext>
            </a:extLst>
          </p:cNvPr>
          <p:cNvSpPr>
            <a:spLocks noGrp="1"/>
          </p:cNvSpPr>
          <p:nvPr>
            <p:ph idx="1"/>
          </p:nvPr>
        </p:nvSpPr>
        <p:spPr>
          <a:xfrm>
            <a:off x="838200" y="1394861"/>
            <a:ext cx="10515600" cy="4351338"/>
          </a:xfrm>
        </p:spPr>
        <p:txBody>
          <a:bodyPr/>
          <a:lstStyle/>
          <a:p>
            <a:pPr marL="0" indent="0">
              <a:buNone/>
            </a:pPr>
            <a:r>
              <a:rPr lang="es-EC" sz="1800" dirty="0">
                <a:effectLst/>
                <a:latin typeface="Times New Roman" panose="02020603050405020304" pitchFamily="18" charset="0"/>
                <a:ea typeface="Calibri" panose="020F0502020204030204" pitchFamily="34" charset="0"/>
              </a:rPr>
              <a:t>Una ALU (Unidad Aritmética-Lógica) es un circuito que permite, como su nombre lo indica, realizar operaciones lógicas y aritméticas. Además de los operadores lógicos y aritméticos, la ALU cuenta con una serie de registros para almacenar los datos, y bits de información sobre los resultados, también llamados banderas. Las banderas más comunes son: </a:t>
            </a:r>
            <a:r>
              <a:rPr lang="es-EC" sz="1800" dirty="0" err="1">
                <a:effectLst/>
                <a:latin typeface="Times New Roman" panose="02020603050405020304" pitchFamily="18" charset="0"/>
                <a:ea typeface="Calibri" panose="020F0502020204030204" pitchFamily="34" charset="0"/>
              </a:rPr>
              <a:t>Carry</a:t>
            </a:r>
            <a:r>
              <a:rPr lang="es-EC" sz="1800" dirty="0">
                <a:effectLst/>
                <a:latin typeface="Times New Roman" panose="02020603050405020304" pitchFamily="18" charset="0"/>
                <a:ea typeface="Calibri" panose="020F0502020204030204" pitchFamily="34" charset="0"/>
              </a:rPr>
              <a:t>, </a:t>
            </a:r>
            <a:r>
              <a:rPr lang="es-EC" sz="1800" dirty="0" err="1">
                <a:effectLst/>
                <a:latin typeface="Times New Roman" panose="02020603050405020304" pitchFamily="18" charset="0"/>
                <a:ea typeface="Calibri" panose="020F0502020204030204" pitchFamily="34" charset="0"/>
              </a:rPr>
              <a:t>Auxiliary</a:t>
            </a:r>
            <a:r>
              <a:rPr lang="es-EC" sz="1800" dirty="0">
                <a:effectLst/>
                <a:latin typeface="Times New Roman" panose="02020603050405020304" pitchFamily="18" charset="0"/>
                <a:ea typeface="Calibri" panose="020F0502020204030204" pitchFamily="34" charset="0"/>
              </a:rPr>
              <a:t> </a:t>
            </a:r>
            <a:r>
              <a:rPr lang="es-EC" sz="1800" dirty="0" err="1">
                <a:effectLst/>
                <a:latin typeface="Times New Roman" panose="02020603050405020304" pitchFamily="18" charset="0"/>
                <a:ea typeface="Calibri" panose="020F0502020204030204" pitchFamily="34" charset="0"/>
              </a:rPr>
              <a:t>Carry</a:t>
            </a:r>
            <a:r>
              <a:rPr lang="es-EC" sz="1800" dirty="0">
                <a:effectLst/>
                <a:latin typeface="Times New Roman" panose="02020603050405020304" pitchFamily="18" charset="0"/>
                <a:ea typeface="Calibri" panose="020F0502020204030204" pitchFamily="34" charset="0"/>
              </a:rPr>
              <a:t>, </a:t>
            </a:r>
            <a:r>
              <a:rPr lang="es-EC" sz="1800" dirty="0" err="1">
                <a:effectLst/>
                <a:latin typeface="Times New Roman" panose="02020603050405020304" pitchFamily="18" charset="0"/>
                <a:ea typeface="Calibri" panose="020F0502020204030204" pitchFamily="34" charset="0"/>
              </a:rPr>
              <a:t>Borrow</a:t>
            </a:r>
            <a:r>
              <a:rPr lang="es-EC" sz="1800" dirty="0">
                <a:effectLst/>
                <a:latin typeface="Times New Roman" panose="02020603050405020304" pitchFamily="18" charset="0"/>
                <a:ea typeface="Calibri" panose="020F0502020204030204" pitchFamily="34" charset="0"/>
              </a:rPr>
              <a:t>, Overflow, </a:t>
            </a:r>
            <a:r>
              <a:rPr lang="es-EC" sz="1800" dirty="0" err="1">
                <a:effectLst/>
                <a:latin typeface="Times New Roman" panose="02020603050405020304" pitchFamily="18" charset="0"/>
                <a:ea typeface="Calibri" panose="020F0502020204030204" pitchFamily="34" charset="0"/>
              </a:rPr>
              <a:t>Parity</a:t>
            </a:r>
            <a:r>
              <a:rPr lang="es-EC" sz="1800" dirty="0">
                <a:effectLst/>
                <a:latin typeface="Times New Roman" panose="02020603050405020304" pitchFamily="18" charset="0"/>
                <a:ea typeface="Calibri" panose="020F0502020204030204" pitchFamily="34" charset="0"/>
              </a:rPr>
              <a:t>, Zero.</a:t>
            </a:r>
            <a:endParaRPr lang="es-EC" sz="1800" dirty="0">
              <a:effectLst/>
              <a:latin typeface="Calibri" panose="020F0502020204030204" pitchFamily="34" charset="0"/>
              <a:ea typeface="Calibri" panose="020F0502020204030204" pitchFamily="34" charset="0"/>
            </a:endParaRPr>
          </a:p>
          <a:p>
            <a:pPr marL="0" indent="0">
              <a:buNone/>
            </a:pPr>
            <a:r>
              <a:rPr lang="es-EC" sz="1800" dirty="0">
                <a:effectLst/>
                <a:latin typeface="Times New Roman" panose="02020603050405020304" pitchFamily="18" charset="0"/>
                <a:ea typeface="Calibri" panose="020F0502020204030204" pitchFamily="34" charset="0"/>
              </a:rPr>
              <a:t>La ALU El símbolo de una </a:t>
            </a:r>
            <a:r>
              <a:rPr lang="es-EC" sz="1800" dirty="0" err="1">
                <a:effectLst/>
                <a:latin typeface="Times New Roman" panose="02020603050405020304" pitchFamily="18" charset="0"/>
                <a:ea typeface="Calibri" panose="020F0502020204030204" pitchFamily="34" charset="0"/>
              </a:rPr>
              <a:t>ALULa</a:t>
            </a:r>
            <a:r>
              <a:rPr lang="es-EC" sz="1800" dirty="0">
                <a:effectLst/>
                <a:latin typeface="Times New Roman" panose="02020603050405020304" pitchFamily="18" charset="0"/>
                <a:ea typeface="Calibri" panose="020F0502020204030204" pitchFamily="34" charset="0"/>
              </a:rPr>
              <a:t> ALU El símbolo de una ALU.</a:t>
            </a:r>
            <a:endParaRPr lang="es-EC" dirty="0"/>
          </a:p>
        </p:txBody>
      </p:sp>
      <p:pic>
        <p:nvPicPr>
          <p:cNvPr id="4" name="Imagen 3">
            <a:extLst>
              <a:ext uri="{FF2B5EF4-FFF2-40B4-BE49-F238E27FC236}">
                <a16:creationId xmlns:a16="http://schemas.microsoft.com/office/drawing/2014/main" id="{8673A90B-4EAC-4175-A430-2B10C3DC1F39}"/>
              </a:ext>
            </a:extLst>
          </p:cNvPr>
          <p:cNvPicPr/>
          <p:nvPr/>
        </p:nvPicPr>
        <p:blipFill rotWithShape="1">
          <a:blip r:embed="rId2">
            <a:extLst>
              <a:ext uri="{28A0092B-C50C-407E-A947-70E740481C1C}">
                <a14:useLocalDpi xmlns:a14="http://schemas.microsoft.com/office/drawing/2010/main" val="0"/>
              </a:ext>
            </a:extLst>
          </a:blip>
          <a:srcRect l="35817" t="34864" r="18624" b="17927"/>
          <a:stretch/>
        </p:blipFill>
        <p:spPr bwMode="auto">
          <a:xfrm>
            <a:off x="6023871" y="2835334"/>
            <a:ext cx="5693000" cy="3439959"/>
          </a:xfrm>
          <a:prstGeom prst="rect">
            <a:avLst/>
          </a:prstGeom>
          <a:ln>
            <a:noFill/>
          </a:ln>
          <a:extLst>
            <a:ext uri="{53640926-AAD7-44D8-BBD7-CCE9431645EC}">
              <a14:shadowObscured xmlns:a14="http://schemas.microsoft.com/office/drawing/2010/main"/>
            </a:ext>
          </a:extLst>
        </p:spPr>
      </p:pic>
      <p:sp>
        <p:nvSpPr>
          <p:cNvPr id="5" name="CuadroTexto 4">
            <a:extLst>
              <a:ext uri="{FF2B5EF4-FFF2-40B4-BE49-F238E27FC236}">
                <a16:creationId xmlns:a16="http://schemas.microsoft.com/office/drawing/2014/main" id="{CB10677D-DAD1-4E94-AF68-3161AC0D08EF}"/>
              </a:ext>
            </a:extLst>
          </p:cNvPr>
          <p:cNvSpPr txBox="1"/>
          <p:nvPr/>
        </p:nvSpPr>
        <p:spPr>
          <a:xfrm>
            <a:off x="819860" y="3068579"/>
            <a:ext cx="4903694" cy="2585323"/>
          </a:xfrm>
          <a:prstGeom prst="rect">
            <a:avLst/>
          </a:prstGeom>
          <a:noFill/>
        </p:spPr>
        <p:txBody>
          <a:bodyPr wrap="square" rtlCol="0">
            <a:spAutoFit/>
          </a:bodyPr>
          <a:lstStyle/>
          <a:p>
            <a:r>
              <a:rPr lang="es-EC" sz="1800" dirty="0">
                <a:effectLst/>
                <a:latin typeface="Times New Roman" panose="02020603050405020304" pitchFamily="18" charset="0"/>
                <a:ea typeface="Calibri" panose="020F0502020204030204" pitchFamily="34" charset="0"/>
              </a:rPr>
              <a:t>Partes de la ALU: </a:t>
            </a:r>
            <a:endParaRPr lang="es-EC" sz="1800" dirty="0">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es-EC" sz="1800" dirty="0">
                <a:effectLst/>
                <a:latin typeface="Times New Roman" panose="02020603050405020304" pitchFamily="18" charset="0"/>
                <a:ea typeface="Calibri" panose="020F0502020204030204" pitchFamily="34" charset="0"/>
              </a:rPr>
              <a:t>Sumador/restador rápido</a:t>
            </a:r>
            <a:endParaRPr lang="es-EC" sz="1800" dirty="0">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es-EC" sz="1800" dirty="0">
                <a:effectLst/>
                <a:latin typeface="Times New Roman" panose="02020603050405020304" pitchFamily="18" charset="0"/>
                <a:ea typeface="Calibri" panose="020F0502020204030204" pitchFamily="34" charset="0"/>
              </a:rPr>
              <a:t>Operadores lógicos (AND, OR, XOR, NOT) </a:t>
            </a:r>
            <a:endParaRPr lang="es-EC" sz="1800" dirty="0">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es-EC" sz="1800" dirty="0">
                <a:effectLst/>
                <a:latin typeface="Times New Roman" panose="02020603050405020304" pitchFamily="18" charset="0"/>
                <a:ea typeface="Calibri" panose="020F0502020204030204" pitchFamily="34" charset="0"/>
              </a:rPr>
              <a:t>Un acumulador y un registro auxiliar</a:t>
            </a:r>
            <a:endParaRPr lang="es-EC" sz="1800" dirty="0">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es-EC" sz="1800" dirty="0">
                <a:effectLst/>
                <a:latin typeface="Times New Roman" panose="02020603050405020304" pitchFamily="18" charset="0"/>
                <a:ea typeface="Calibri" panose="020F0502020204030204" pitchFamily="34" charset="0"/>
              </a:rPr>
              <a:t>Un registro de salida  </a:t>
            </a:r>
            <a:endParaRPr lang="es-EC" sz="1800" dirty="0">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es-EC" sz="1800" dirty="0">
                <a:effectLst/>
                <a:latin typeface="Times New Roman" panose="02020603050405020304" pitchFamily="18" charset="0"/>
                <a:ea typeface="Calibri" panose="020F0502020204030204" pitchFamily="34" charset="0"/>
              </a:rPr>
              <a:t>Señales de control que indiquen la operación a realizar </a:t>
            </a:r>
            <a:endParaRPr lang="es-EC" sz="1800" dirty="0">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es-EC" sz="1800" dirty="0">
                <a:effectLst/>
                <a:latin typeface="Times New Roman" panose="02020603050405020304" pitchFamily="18" charset="0"/>
                <a:ea typeface="Calibri" panose="020F0502020204030204" pitchFamily="34" charset="0"/>
              </a:rPr>
              <a:t>Registro de banderas de estatus</a:t>
            </a:r>
            <a:endParaRPr lang="es-EC" sz="1800" dirty="0">
              <a:effectLst/>
              <a:latin typeface="Calibri" panose="020F0502020204030204" pitchFamily="34" charset="0"/>
              <a:ea typeface="Calibri" panose="020F0502020204030204" pitchFamily="34" charset="0"/>
            </a:endParaRPr>
          </a:p>
          <a:p>
            <a:endParaRPr lang="es-EC" dirty="0"/>
          </a:p>
        </p:txBody>
      </p:sp>
    </p:spTree>
    <p:extLst>
      <p:ext uri="{BB962C8B-B14F-4D97-AF65-F5344CB8AC3E}">
        <p14:creationId xmlns:p14="http://schemas.microsoft.com/office/powerpoint/2010/main" val="42675275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CC5260-019A-4542-9D56-50559C6DE410}"/>
              </a:ext>
            </a:extLst>
          </p:cNvPr>
          <p:cNvSpPr>
            <a:spLocks noGrp="1"/>
          </p:cNvSpPr>
          <p:nvPr>
            <p:ph type="title"/>
          </p:nvPr>
        </p:nvSpPr>
        <p:spPr>
          <a:xfrm>
            <a:off x="838200" y="365125"/>
            <a:ext cx="10896600" cy="1325563"/>
          </a:xfrm>
        </p:spPr>
        <p:txBody>
          <a:bodyPr>
            <a:normAutofit/>
          </a:bodyPr>
          <a:lstStyle/>
          <a:p>
            <a:r>
              <a:rPr lang="es-EC" sz="4400" b="1" dirty="0">
                <a:effectLst/>
                <a:latin typeface="Times New Roman" panose="02020603050405020304" pitchFamily="18" charset="0"/>
                <a:ea typeface="Calibri" panose="020F0502020204030204" pitchFamily="34" charset="0"/>
              </a:rPr>
              <a:t>¿Cuál es la función de la unidad de control?</a:t>
            </a:r>
            <a:endParaRPr lang="es-EC" dirty="0"/>
          </a:p>
        </p:txBody>
      </p:sp>
      <p:sp>
        <p:nvSpPr>
          <p:cNvPr id="3" name="Marcador de contenido 2">
            <a:extLst>
              <a:ext uri="{FF2B5EF4-FFF2-40B4-BE49-F238E27FC236}">
                <a16:creationId xmlns:a16="http://schemas.microsoft.com/office/drawing/2014/main" id="{B7AEFF9F-ED03-4CF4-AE0A-D03FAB1B8604}"/>
              </a:ext>
            </a:extLst>
          </p:cNvPr>
          <p:cNvSpPr>
            <a:spLocks noGrp="1"/>
          </p:cNvSpPr>
          <p:nvPr>
            <p:ph idx="1"/>
          </p:nvPr>
        </p:nvSpPr>
        <p:spPr/>
        <p:txBody>
          <a:bodyPr/>
          <a:lstStyle/>
          <a:p>
            <a:pPr marL="0" indent="0">
              <a:buNone/>
            </a:pPr>
            <a:r>
              <a:rPr lang="es-EC" sz="1800" dirty="0">
                <a:solidFill>
                  <a:srgbClr val="444444"/>
                </a:solidFill>
                <a:effectLst/>
                <a:latin typeface="Times New Roman" panose="02020603050405020304" pitchFamily="18" charset="0"/>
                <a:ea typeface="Calibri" panose="020F0502020204030204" pitchFamily="34" charset="0"/>
              </a:rPr>
              <a:t>La unidad de control es el componente del procesador que dirige y coordina la mayoría de las operaciones en la computadora. ¿Qué es un bus computadora? Un bus es una trayectoria por la cual viajan los datos en una computadora para comunicar los distintos dispositivos entre sí. Los principales buses que se encuentran dentro de una PC son: los Buses del microprocesador, los Buses de memoria y los Buses del sistema.</a:t>
            </a:r>
            <a:endParaRPr lang="es-EC" sz="1800" dirty="0">
              <a:effectLst/>
              <a:latin typeface="Calibri" panose="020F0502020204030204" pitchFamily="34" charset="0"/>
              <a:ea typeface="Calibri" panose="020F0502020204030204" pitchFamily="34" charset="0"/>
            </a:endParaRPr>
          </a:p>
          <a:p>
            <a:pPr marL="0" indent="0">
              <a:buNone/>
            </a:pPr>
            <a:r>
              <a:rPr lang="es-EC" sz="1800" b="1" dirty="0">
                <a:solidFill>
                  <a:srgbClr val="000000"/>
                </a:solidFill>
                <a:latin typeface="Times New Roman" panose="02020603050405020304" pitchFamily="18" charset="0"/>
                <a:ea typeface="Calibri" panose="020F0502020204030204" pitchFamily="34" charset="0"/>
              </a:rPr>
              <a:t>¿Qué es el microprocesador y de que se encarga?</a:t>
            </a:r>
            <a:endParaRPr lang="es-EC" sz="1800" dirty="0">
              <a:effectLst/>
              <a:latin typeface="Calibri" panose="020F0502020204030204" pitchFamily="34" charset="0"/>
              <a:ea typeface="Calibri" panose="020F0502020204030204" pitchFamily="34" charset="0"/>
            </a:endParaRPr>
          </a:p>
          <a:p>
            <a:pPr marL="0" indent="0">
              <a:buNone/>
            </a:pPr>
            <a:r>
              <a:rPr lang="es-EC" sz="1800" dirty="0">
                <a:solidFill>
                  <a:srgbClr val="444444"/>
                </a:solidFill>
                <a:effectLst/>
                <a:latin typeface="Times New Roman" panose="02020603050405020304" pitchFamily="18" charset="0"/>
                <a:ea typeface="Calibri" panose="020F0502020204030204" pitchFamily="34" charset="0"/>
              </a:rPr>
              <a:t>Un microprocesador es aquel chip que se encuentra integrado en la placa base y que se encarga de ejecutar las instrucciones que ordena el usuario. Es decir, la meta del microprocesador es llevar a cabo las órdenes que se vayan dando por parte del usuario del dispositivo vía sistema operativo. ¿Cuántos tipos de ALU hay? Tipos de ALU</a:t>
            </a:r>
            <a:br>
              <a:rPr lang="es-EC" sz="1800" dirty="0">
                <a:solidFill>
                  <a:srgbClr val="444444"/>
                </a:solidFill>
                <a:effectLst/>
                <a:latin typeface="Times New Roman" panose="02020603050405020304" pitchFamily="18" charset="0"/>
                <a:ea typeface="Calibri" panose="020F0502020204030204" pitchFamily="34" charset="0"/>
              </a:rPr>
            </a:br>
            <a:br>
              <a:rPr lang="es-EC" sz="1800" dirty="0">
                <a:solidFill>
                  <a:srgbClr val="444444"/>
                </a:solidFill>
                <a:effectLst/>
                <a:latin typeface="Times New Roman" panose="02020603050405020304" pitchFamily="18" charset="0"/>
                <a:ea typeface="Calibri" panose="020F0502020204030204" pitchFamily="34" charset="0"/>
              </a:rPr>
            </a:br>
            <a:r>
              <a:rPr lang="es-EC" sz="1800" dirty="0">
                <a:solidFill>
                  <a:srgbClr val="444444"/>
                </a:solidFill>
                <a:effectLst/>
                <a:latin typeface="Times New Roman" panose="02020603050405020304" pitchFamily="18" charset="0"/>
                <a:ea typeface="Calibri" panose="020F0502020204030204" pitchFamily="34" charset="0"/>
              </a:rPr>
              <a:t>Podemos dividir las ALUS en dos subdivisiones distintas, la primera de ellas es por el tipo de número que ha de calcular y por tanto si se opera con enteros o con coma flotante, donde en el último caso estamos hablando de operar con decimales.</a:t>
            </a:r>
            <a:endParaRPr lang="es-EC" sz="1800" dirty="0">
              <a:effectLst/>
              <a:latin typeface="Calibri" panose="020F0502020204030204" pitchFamily="34" charset="0"/>
              <a:ea typeface="Calibri" panose="020F0502020204030204" pitchFamily="34" charset="0"/>
            </a:endParaRPr>
          </a:p>
          <a:p>
            <a:endParaRPr lang="es-EC" dirty="0"/>
          </a:p>
        </p:txBody>
      </p:sp>
    </p:spTree>
    <p:extLst>
      <p:ext uri="{BB962C8B-B14F-4D97-AF65-F5344CB8AC3E}">
        <p14:creationId xmlns:p14="http://schemas.microsoft.com/office/powerpoint/2010/main" val="2172368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837031-8628-43DD-A507-0C457EB1AD67}"/>
              </a:ext>
            </a:extLst>
          </p:cNvPr>
          <p:cNvSpPr>
            <a:spLocks noGrp="1"/>
          </p:cNvSpPr>
          <p:nvPr>
            <p:ph type="title"/>
          </p:nvPr>
        </p:nvSpPr>
        <p:spPr/>
        <p:txBody>
          <a:bodyPr>
            <a:normAutofit/>
          </a:bodyPr>
          <a:lstStyle/>
          <a:p>
            <a:r>
              <a:rPr lang="es-EC" sz="4400" b="1" dirty="0">
                <a:solidFill>
                  <a:srgbClr val="333333"/>
                </a:solidFill>
                <a:effectLst/>
                <a:latin typeface="Times New Roman" panose="02020603050405020304" pitchFamily="18" charset="0"/>
                <a:ea typeface="inherit"/>
              </a:rPr>
              <a:t>Operaciones típicas de la unidad aritmético – lógica</a:t>
            </a:r>
            <a:endParaRPr lang="es-EC" dirty="0"/>
          </a:p>
        </p:txBody>
      </p:sp>
      <p:sp>
        <p:nvSpPr>
          <p:cNvPr id="3" name="Marcador de contenido 2">
            <a:extLst>
              <a:ext uri="{FF2B5EF4-FFF2-40B4-BE49-F238E27FC236}">
                <a16:creationId xmlns:a16="http://schemas.microsoft.com/office/drawing/2014/main" id="{ADD0FB1C-5D24-46BE-A6A7-38E628E554D5}"/>
              </a:ext>
            </a:extLst>
          </p:cNvPr>
          <p:cNvSpPr>
            <a:spLocks noGrp="1"/>
          </p:cNvSpPr>
          <p:nvPr>
            <p:ph idx="1"/>
          </p:nvPr>
        </p:nvSpPr>
        <p:spPr/>
        <p:txBody>
          <a:bodyPr>
            <a:normAutofit/>
          </a:bodyPr>
          <a:lstStyle/>
          <a:p>
            <a:pPr marL="0" indent="0">
              <a:spcBef>
                <a:spcPts val="600"/>
              </a:spcBef>
              <a:spcAft>
                <a:spcPts val="600"/>
              </a:spcAft>
              <a:buNone/>
            </a:pPr>
            <a:r>
              <a:rPr lang="es-EC" sz="1800" dirty="0">
                <a:solidFill>
                  <a:srgbClr val="000000"/>
                </a:solidFill>
                <a:effectLst/>
                <a:latin typeface="Times New Roman" panose="02020603050405020304" pitchFamily="18" charset="0"/>
                <a:ea typeface="Times New Roman" panose="02020603050405020304" pitchFamily="18" charset="0"/>
              </a:rPr>
              <a:t>En </a:t>
            </a:r>
            <a:r>
              <a:rPr lang="es-EC" sz="1800" dirty="0">
                <a:solidFill>
                  <a:srgbClr val="000000"/>
                </a:solidFill>
                <a:latin typeface="Times New Roman" panose="02020603050405020304" pitchFamily="18" charset="0"/>
                <a:ea typeface="Times New Roman" panose="02020603050405020304" pitchFamily="18" charset="0"/>
              </a:rPr>
              <a:t>computación</a:t>
            </a:r>
            <a:r>
              <a:rPr lang="es-EC" sz="1800" dirty="0">
                <a:solidFill>
                  <a:srgbClr val="000000"/>
                </a:solidFill>
                <a:effectLst/>
                <a:latin typeface="Times New Roman" panose="02020603050405020304" pitchFamily="18" charset="0"/>
                <a:ea typeface="Times New Roman" panose="02020603050405020304" pitchFamily="18" charset="0"/>
              </a:rPr>
              <a:t>, la unidad aritmética lógica o unidad aritmético-lógica, también conocida como ALU (siglas en inglés de </a:t>
            </a:r>
            <a:r>
              <a:rPr lang="es-EC" sz="1800" dirty="0" err="1">
                <a:solidFill>
                  <a:srgbClr val="000000"/>
                </a:solidFill>
                <a:effectLst/>
                <a:latin typeface="Times New Roman" panose="02020603050405020304" pitchFamily="18" charset="0"/>
                <a:ea typeface="Times New Roman" panose="02020603050405020304" pitchFamily="18" charset="0"/>
              </a:rPr>
              <a:t>arithmetic</a:t>
            </a:r>
            <a:r>
              <a:rPr lang="es-EC" sz="1800" dirty="0">
                <a:solidFill>
                  <a:srgbClr val="000000"/>
                </a:solidFill>
                <a:effectLst/>
                <a:latin typeface="Times New Roman" panose="02020603050405020304" pitchFamily="18" charset="0"/>
                <a:ea typeface="Times New Roman" panose="02020603050405020304" pitchFamily="18" charset="0"/>
              </a:rPr>
              <a:t> </a:t>
            </a:r>
            <a:r>
              <a:rPr lang="es-EC" sz="1800" dirty="0" err="1">
                <a:solidFill>
                  <a:srgbClr val="000000"/>
                </a:solidFill>
                <a:effectLst/>
                <a:latin typeface="Times New Roman" panose="02020603050405020304" pitchFamily="18" charset="0"/>
                <a:ea typeface="Times New Roman" panose="02020603050405020304" pitchFamily="18" charset="0"/>
              </a:rPr>
              <a:t>logic</a:t>
            </a:r>
            <a:r>
              <a:rPr lang="es-EC" sz="1800" dirty="0">
                <a:solidFill>
                  <a:srgbClr val="000000"/>
                </a:solidFill>
                <a:effectLst/>
                <a:latin typeface="Times New Roman" panose="02020603050405020304" pitchFamily="18" charset="0"/>
                <a:ea typeface="Times New Roman" panose="02020603050405020304" pitchFamily="18" charset="0"/>
              </a:rPr>
              <a:t> </a:t>
            </a:r>
            <a:r>
              <a:rPr lang="es-EC" sz="1800" dirty="0" err="1">
                <a:solidFill>
                  <a:srgbClr val="000000"/>
                </a:solidFill>
                <a:effectLst/>
                <a:latin typeface="Times New Roman" panose="02020603050405020304" pitchFamily="18" charset="0"/>
                <a:ea typeface="Times New Roman" panose="02020603050405020304" pitchFamily="18" charset="0"/>
              </a:rPr>
              <a:t>unit</a:t>
            </a:r>
            <a:r>
              <a:rPr lang="es-EC" sz="1800" dirty="0">
                <a:solidFill>
                  <a:srgbClr val="000000"/>
                </a:solidFill>
                <a:effectLst/>
                <a:latin typeface="Times New Roman" panose="02020603050405020304" pitchFamily="18" charset="0"/>
                <a:ea typeface="Times New Roman" panose="02020603050405020304" pitchFamily="18" charset="0"/>
              </a:rPr>
              <a:t>), es un </a:t>
            </a:r>
            <a:r>
              <a:rPr lang="es-EC" sz="1800" dirty="0">
                <a:solidFill>
                  <a:srgbClr val="000000"/>
                </a:solidFill>
                <a:latin typeface="Times New Roman" panose="02020603050405020304" pitchFamily="18" charset="0"/>
                <a:ea typeface="Times New Roman" panose="02020603050405020304" pitchFamily="18" charset="0"/>
              </a:rPr>
              <a:t>circuito digital</a:t>
            </a:r>
            <a:r>
              <a:rPr lang="es-EC" sz="1800" dirty="0">
                <a:solidFill>
                  <a:srgbClr val="000000"/>
                </a:solidFill>
                <a:effectLst/>
                <a:latin typeface="Times New Roman" panose="02020603050405020304" pitchFamily="18" charset="0"/>
                <a:ea typeface="Times New Roman" panose="02020603050405020304" pitchFamily="18" charset="0"/>
              </a:rPr>
              <a:t> que realiza operaciones aritméticas (suma, resta) y </a:t>
            </a:r>
            <a:r>
              <a:rPr lang="es-EC" sz="1800" dirty="0">
                <a:solidFill>
                  <a:srgbClr val="000000"/>
                </a:solidFill>
                <a:latin typeface="Times New Roman" panose="02020603050405020304" pitchFamily="18" charset="0"/>
                <a:ea typeface="Times New Roman" panose="02020603050405020304" pitchFamily="18" charset="0"/>
              </a:rPr>
              <a:t>operaciones lógicas (SI, Y, O, NO)</a:t>
            </a:r>
            <a:r>
              <a:rPr lang="es-EC" sz="1800" dirty="0">
                <a:solidFill>
                  <a:srgbClr val="000000"/>
                </a:solidFill>
                <a:effectLst/>
                <a:latin typeface="Times New Roman" panose="02020603050405020304" pitchFamily="18" charset="0"/>
                <a:ea typeface="Times New Roman" panose="02020603050405020304" pitchFamily="18" charset="0"/>
              </a:rPr>
              <a:t> entre los </a:t>
            </a:r>
            <a:r>
              <a:rPr lang="es-EC" sz="1800" dirty="0">
                <a:solidFill>
                  <a:srgbClr val="000000"/>
                </a:solidFill>
                <a:latin typeface="Times New Roman" panose="02020603050405020304" pitchFamily="18" charset="0"/>
                <a:ea typeface="Times New Roman" panose="02020603050405020304" pitchFamily="18" charset="0"/>
              </a:rPr>
              <a:t>valores de los argumentos (uno o dos)</a:t>
            </a:r>
            <a:endParaRPr lang="es-EC" sz="1800" dirty="0">
              <a:effectLst/>
              <a:latin typeface="Times New Roman" panose="02020603050405020304" pitchFamily="18" charset="0"/>
              <a:ea typeface="Times New Roman" panose="02020603050405020304" pitchFamily="18" charset="0"/>
            </a:endParaRPr>
          </a:p>
          <a:p>
            <a:pPr marL="0" indent="0">
              <a:spcBef>
                <a:spcPts val="600"/>
              </a:spcBef>
              <a:spcAft>
                <a:spcPts val="600"/>
              </a:spcAft>
              <a:buNone/>
            </a:pPr>
            <a:r>
              <a:rPr lang="es-EC" sz="1800" dirty="0">
                <a:solidFill>
                  <a:srgbClr val="000000"/>
                </a:solidFill>
                <a:effectLst/>
                <a:latin typeface="Times New Roman" panose="02020603050405020304" pitchFamily="18" charset="0"/>
                <a:ea typeface="Times New Roman" panose="02020603050405020304" pitchFamily="18" charset="0"/>
              </a:rPr>
              <a:t>Por mucho, los circuitos electrónicos más complejos son los que están construidos dentro de los chips de </a:t>
            </a:r>
            <a:r>
              <a:rPr lang="es-EC" sz="1800" dirty="0">
                <a:solidFill>
                  <a:srgbClr val="000000"/>
                </a:solidFill>
                <a:latin typeface="Times New Roman" panose="02020603050405020304" pitchFamily="18" charset="0"/>
                <a:ea typeface="Times New Roman" panose="02020603050405020304" pitchFamily="18" charset="0"/>
              </a:rPr>
              <a:t>microprocesadores</a:t>
            </a:r>
            <a:r>
              <a:rPr lang="es-EC" sz="1800" dirty="0">
                <a:solidFill>
                  <a:srgbClr val="000000"/>
                </a:solidFill>
                <a:effectLst/>
                <a:latin typeface="Times New Roman" panose="02020603050405020304" pitchFamily="18" charset="0"/>
                <a:ea typeface="Times New Roman" panose="02020603050405020304" pitchFamily="18" charset="0"/>
              </a:rPr>
              <a:t> modernos. Por lo tanto, estos procesadores tienen dentro de ellos un ALU muy complejo y potente. De hecho, un microprocesador moderno (y los </a:t>
            </a:r>
            <a:r>
              <a:rPr lang="es-EC" sz="1800" dirty="0">
                <a:solidFill>
                  <a:srgbClr val="000000"/>
                </a:solidFill>
                <a:latin typeface="Times New Roman" panose="02020603050405020304" pitchFamily="18" charset="0"/>
                <a:ea typeface="Times New Roman" panose="02020603050405020304" pitchFamily="18" charset="0"/>
              </a:rPr>
              <a:t>mainframes</a:t>
            </a:r>
            <a:r>
              <a:rPr lang="es-EC" sz="1800" dirty="0">
                <a:solidFill>
                  <a:srgbClr val="000000"/>
                </a:solidFill>
                <a:effectLst/>
                <a:latin typeface="Times New Roman" panose="02020603050405020304" pitchFamily="18" charset="0"/>
                <a:ea typeface="Times New Roman" panose="02020603050405020304" pitchFamily="18" charset="0"/>
              </a:rPr>
              <a:t>) puede tener múltiples </a:t>
            </a:r>
            <a:r>
              <a:rPr lang="es-EC" sz="1800" dirty="0">
                <a:solidFill>
                  <a:srgbClr val="000000"/>
                </a:solidFill>
                <a:latin typeface="Times New Roman" panose="02020603050405020304" pitchFamily="18" charset="0"/>
                <a:ea typeface="Times New Roman" panose="02020603050405020304" pitchFamily="18" charset="0"/>
              </a:rPr>
              <a:t>núcleos</a:t>
            </a:r>
            <a:r>
              <a:rPr lang="es-EC" sz="1800" dirty="0">
                <a:solidFill>
                  <a:srgbClr val="000000"/>
                </a:solidFill>
                <a:effectLst/>
                <a:latin typeface="Times New Roman" panose="02020603050405020304" pitchFamily="18" charset="0"/>
                <a:ea typeface="Times New Roman" panose="02020603050405020304" pitchFamily="18" charset="0"/>
              </a:rPr>
              <a:t>, cada núcleo con múltiples </a:t>
            </a:r>
            <a:r>
              <a:rPr lang="es-EC" sz="1800" dirty="0">
                <a:solidFill>
                  <a:srgbClr val="000000"/>
                </a:solidFill>
                <a:latin typeface="Times New Roman" panose="02020603050405020304" pitchFamily="18" charset="0"/>
                <a:ea typeface="Times New Roman" panose="02020603050405020304" pitchFamily="18" charset="0"/>
              </a:rPr>
              <a:t>unidades de ejecución</a:t>
            </a:r>
            <a:r>
              <a:rPr lang="es-EC" sz="1800" dirty="0">
                <a:solidFill>
                  <a:srgbClr val="000000"/>
                </a:solidFill>
                <a:effectLst/>
                <a:latin typeface="Times New Roman" panose="02020603050405020304" pitchFamily="18" charset="0"/>
                <a:ea typeface="Times New Roman" panose="02020603050405020304" pitchFamily="18" charset="0"/>
              </a:rPr>
              <a:t>, cada una de ellas con múltiples ALU.</a:t>
            </a:r>
            <a:endParaRPr lang="es-EC" sz="1800" dirty="0">
              <a:effectLst/>
              <a:latin typeface="Times New Roman" panose="02020603050405020304" pitchFamily="18" charset="0"/>
              <a:ea typeface="Times New Roman" panose="02020603050405020304" pitchFamily="18" charset="0"/>
            </a:endParaRPr>
          </a:p>
          <a:p>
            <a:pPr marL="0" indent="0">
              <a:buNone/>
            </a:pPr>
            <a:r>
              <a:rPr lang="es-EC" sz="1800" dirty="0">
                <a:effectLst/>
                <a:latin typeface="Times New Roman" panose="02020603050405020304" pitchFamily="18" charset="0"/>
                <a:ea typeface="Times New Roman" panose="02020603050405020304" pitchFamily="18" charset="0"/>
              </a:rPr>
              <a:t>Muchos otros circuitos pueden contener en el interior una unidad aritmético lógica: </a:t>
            </a:r>
            <a:r>
              <a:rPr lang="es-EC" sz="1800" dirty="0">
                <a:latin typeface="Times New Roman" panose="02020603050405020304" pitchFamily="18" charset="0"/>
                <a:ea typeface="Times New Roman" panose="02020603050405020304" pitchFamily="18" charset="0"/>
              </a:rPr>
              <a:t>unidades de procesamiento gráfico</a:t>
            </a:r>
            <a:r>
              <a:rPr lang="es-EC" sz="1800" dirty="0">
                <a:effectLst/>
                <a:latin typeface="Times New Roman" panose="02020603050405020304" pitchFamily="18" charset="0"/>
                <a:ea typeface="Times New Roman" panose="02020603050405020304" pitchFamily="18" charset="0"/>
              </a:rPr>
              <a:t> como las que están en las </a:t>
            </a:r>
            <a:r>
              <a:rPr lang="es-EC" sz="1800" dirty="0">
                <a:latin typeface="Times New Roman" panose="02020603050405020304" pitchFamily="18" charset="0"/>
                <a:ea typeface="Times New Roman" panose="02020603050405020304" pitchFamily="18" charset="0"/>
              </a:rPr>
              <a:t>GPU</a:t>
            </a:r>
            <a:r>
              <a:rPr lang="es-EC" sz="1800" dirty="0">
                <a:effectLst/>
                <a:latin typeface="Times New Roman" panose="02020603050405020304" pitchFamily="18" charset="0"/>
                <a:ea typeface="Times New Roman" panose="02020603050405020304" pitchFamily="18" charset="0"/>
              </a:rPr>
              <a:t> modernas, </a:t>
            </a:r>
            <a:r>
              <a:rPr lang="es-EC" sz="1800" dirty="0">
                <a:latin typeface="Times New Roman" panose="02020603050405020304" pitchFamily="18" charset="0"/>
                <a:ea typeface="Times New Roman" panose="02020603050405020304" pitchFamily="18" charset="0"/>
              </a:rPr>
              <a:t>FPU</a:t>
            </a:r>
            <a:r>
              <a:rPr lang="es-EC" sz="1800" dirty="0">
                <a:effectLst/>
                <a:latin typeface="Times New Roman" panose="02020603050405020304" pitchFamily="18" charset="0"/>
                <a:ea typeface="Times New Roman" panose="02020603050405020304" pitchFamily="18" charset="0"/>
              </a:rPr>
              <a:t> como el viejo </a:t>
            </a:r>
            <a:r>
              <a:rPr lang="es-EC" sz="1800" dirty="0">
                <a:latin typeface="Times New Roman" panose="02020603050405020304" pitchFamily="18" charset="0"/>
                <a:ea typeface="Times New Roman" panose="02020603050405020304" pitchFamily="18" charset="0"/>
              </a:rPr>
              <a:t>coprocesador</a:t>
            </a:r>
            <a:r>
              <a:rPr lang="es-EC" sz="1800" dirty="0">
                <a:effectLst/>
                <a:latin typeface="Times New Roman" panose="02020603050405020304" pitchFamily="18" charset="0"/>
                <a:ea typeface="Times New Roman" panose="02020603050405020304" pitchFamily="18" charset="0"/>
              </a:rPr>
              <a:t> matemático </a:t>
            </a:r>
            <a:r>
              <a:rPr lang="es-EC" sz="1800" dirty="0">
                <a:latin typeface="Times New Roman" panose="02020603050405020304" pitchFamily="18" charset="0"/>
                <a:ea typeface="Times New Roman" panose="02020603050405020304" pitchFamily="18" charset="0"/>
              </a:rPr>
              <a:t>80387</a:t>
            </a:r>
            <a:r>
              <a:rPr lang="es-EC" sz="1800" dirty="0">
                <a:effectLst/>
                <a:latin typeface="Times New Roman" panose="02020603050405020304" pitchFamily="18" charset="0"/>
                <a:ea typeface="Times New Roman" panose="02020603050405020304" pitchFamily="18" charset="0"/>
              </a:rPr>
              <a:t>, y </a:t>
            </a:r>
            <a:r>
              <a:rPr lang="es-EC" sz="1800" dirty="0">
                <a:latin typeface="Times New Roman" panose="02020603050405020304" pitchFamily="18" charset="0"/>
                <a:ea typeface="Times New Roman" panose="02020603050405020304" pitchFamily="18" charset="0"/>
              </a:rPr>
              <a:t>procesadores digitales de señales</a:t>
            </a:r>
            <a:r>
              <a:rPr lang="es-EC" sz="1800" dirty="0">
                <a:effectLst/>
                <a:latin typeface="Times New Roman" panose="02020603050405020304" pitchFamily="18" charset="0"/>
                <a:ea typeface="Times New Roman" panose="02020603050405020304" pitchFamily="18" charset="0"/>
              </a:rPr>
              <a:t> como los que se encuentran en tarjetas de sonido, </a:t>
            </a:r>
            <a:r>
              <a:rPr lang="es-EC" sz="1800" dirty="0">
                <a:latin typeface="Times New Roman" panose="02020603050405020304" pitchFamily="18" charset="0"/>
                <a:ea typeface="Times New Roman" panose="02020603050405020304" pitchFamily="18" charset="0"/>
              </a:rPr>
              <a:t>lectoras de CD</a:t>
            </a:r>
            <a:r>
              <a:rPr lang="es-EC" sz="1800" dirty="0">
                <a:effectLst/>
                <a:latin typeface="Times New Roman" panose="02020603050405020304" pitchFamily="18" charset="0"/>
                <a:ea typeface="Times New Roman" panose="02020603050405020304" pitchFamily="18" charset="0"/>
              </a:rPr>
              <a:t> y los televisores de </a:t>
            </a:r>
            <a:r>
              <a:rPr lang="es-EC" sz="1800" dirty="0">
                <a:latin typeface="Times New Roman" panose="02020603050405020304" pitchFamily="18" charset="0"/>
                <a:ea typeface="Times New Roman" panose="02020603050405020304" pitchFamily="18" charset="0"/>
              </a:rPr>
              <a:t>alta definición</a:t>
            </a:r>
            <a:r>
              <a:rPr lang="es-EC" sz="1800" dirty="0">
                <a:effectLst/>
                <a:latin typeface="Times New Roman" panose="02020603050405020304" pitchFamily="18" charset="0"/>
                <a:ea typeface="Times New Roman" panose="02020603050405020304" pitchFamily="18" charset="0"/>
              </a:rPr>
              <a:t>. Todos estos tienen en su interior varias ALU potentes y complejas.</a:t>
            </a:r>
          </a:p>
          <a:p>
            <a:pPr marL="0" indent="0">
              <a:buNone/>
            </a:pPr>
            <a:endParaRPr lang="es-EC" dirty="0"/>
          </a:p>
        </p:txBody>
      </p:sp>
    </p:spTree>
    <p:extLst>
      <p:ext uri="{BB962C8B-B14F-4D97-AF65-F5344CB8AC3E}">
        <p14:creationId xmlns:p14="http://schemas.microsoft.com/office/powerpoint/2010/main" val="30908016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contenido 7">
            <a:extLst>
              <a:ext uri="{FF2B5EF4-FFF2-40B4-BE49-F238E27FC236}">
                <a16:creationId xmlns:a16="http://schemas.microsoft.com/office/drawing/2014/main" id="{A9724E85-A2C5-4607-B852-B8577CE2AF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6037" y="0"/>
            <a:ext cx="9946904" cy="6705600"/>
          </a:xfrm>
        </p:spPr>
      </p:pic>
    </p:spTree>
    <p:extLst>
      <p:ext uri="{BB962C8B-B14F-4D97-AF65-F5344CB8AC3E}">
        <p14:creationId xmlns:p14="http://schemas.microsoft.com/office/powerpoint/2010/main" val="14876657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4FC43A-519D-45DE-BCB9-E65FD0F13101}"/>
              </a:ext>
            </a:extLst>
          </p:cNvPr>
          <p:cNvSpPr>
            <a:spLocks noGrp="1"/>
          </p:cNvSpPr>
          <p:nvPr>
            <p:ph type="title"/>
          </p:nvPr>
        </p:nvSpPr>
        <p:spPr>
          <a:xfrm>
            <a:off x="4002741" y="750608"/>
            <a:ext cx="10515600" cy="495487"/>
          </a:xfrm>
        </p:spPr>
        <p:txBody>
          <a:bodyPr>
            <a:normAutofit fontScale="90000"/>
          </a:bodyPr>
          <a:lstStyle/>
          <a:p>
            <a:r>
              <a:rPr lang="es-EC" sz="3600" b="1" dirty="0">
                <a:solidFill>
                  <a:srgbClr val="FF0000"/>
                </a:solidFill>
                <a:effectLst/>
                <a:latin typeface="Times New Roman" panose="02020603050405020304" pitchFamily="18" charset="0"/>
                <a:ea typeface="Times New Roman" panose="02020603050405020304" pitchFamily="18" charset="0"/>
              </a:rPr>
              <a:t>Entrada y salida</a:t>
            </a:r>
            <a:br>
              <a:rPr lang="es-EC" sz="4400" dirty="0">
                <a:solidFill>
                  <a:srgbClr val="FF0000"/>
                </a:solidFill>
                <a:effectLst/>
                <a:latin typeface="Times New Roman" panose="02020603050405020304" pitchFamily="18" charset="0"/>
                <a:ea typeface="Times New Roman" panose="02020603050405020304" pitchFamily="18" charset="0"/>
              </a:rPr>
            </a:br>
            <a:endParaRPr lang="es-EC" dirty="0">
              <a:solidFill>
                <a:srgbClr val="FF0000"/>
              </a:solidFill>
            </a:endParaRPr>
          </a:p>
        </p:txBody>
      </p:sp>
      <p:sp>
        <p:nvSpPr>
          <p:cNvPr id="3" name="Marcador de contenido 2">
            <a:extLst>
              <a:ext uri="{FF2B5EF4-FFF2-40B4-BE49-F238E27FC236}">
                <a16:creationId xmlns:a16="http://schemas.microsoft.com/office/drawing/2014/main" id="{D0056FA5-F2E1-429A-B1C9-764F2B1997AD}"/>
              </a:ext>
            </a:extLst>
          </p:cNvPr>
          <p:cNvSpPr>
            <a:spLocks noGrp="1"/>
          </p:cNvSpPr>
          <p:nvPr>
            <p:ph idx="1"/>
          </p:nvPr>
        </p:nvSpPr>
        <p:spPr>
          <a:xfrm>
            <a:off x="782216" y="1210817"/>
            <a:ext cx="11011678" cy="4957730"/>
          </a:xfrm>
        </p:spPr>
        <p:txBody>
          <a:bodyPr>
            <a:normAutofit/>
          </a:bodyPr>
          <a:lstStyle/>
          <a:p>
            <a:pPr marL="0" indent="0">
              <a:spcBef>
                <a:spcPts val="600"/>
              </a:spcBef>
              <a:spcAft>
                <a:spcPts val="600"/>
              </a:spcAft>
              <a:buNone/>
            </a:pPr>
            <a:r>
              <a:rPr lang="es-EC" sz="1800" dirty="0">
                <a:solidFill>
                  <a:srgbClr val="000000"/>
                </a:solidFill>
                <a:effectLst/>
                <a:latin typeface="Times New Roman" panose="02020603050405020304" pitchFamily="18" charset="0"/>
                <a:ea typeface="Times New Roman" panose="02020603050405020304" pitchFamily="18" charset="0"/>
              </a:rPr>
              <a:t>Las entradas a la ALU son los datos en los que se harán las operaciones (llamados </a:t>
            </a:r>
            <a:r>
              <a:rPr lang="es-EC" sz="1800" dirty="0">
                <a:solidFill>
                  <a:srgbClr val="000000"/>
                </a:solidFill>
                <a:latin typeface="Times New Roman" panose="02020603050405020304" pitchFamily="18" charset="0"/>
                <a:ea typeface="Times New Roman" panose="02020603050405020304" pitchFamily="18" charset="0"/>
              </a:rPr>
              <a:t>operandos</a:t>
            </a:r>
            <a:r>
              <a:rPr lang="es-EC" sz="1800" dirty="0">
                <a:solidFill>
                  <a:srgbClr val="000000"/>
                </a:solidFill>
                <a:effectLst/>
                <a:latin typeface="Times New Roman" panose="02020603050405020304" pitchFamily="18" charset="0"/>
                <a:ea typeface="Times New Roman" panose="02020603050405020304" pitchFamily="18" charset="0"/>
              </a:rPr>
              <a:t>) y un código desde la </a:t>
            </a:r>
            <a:r>
              <a:rPr lang="es-EC" sz="1800" dirty="0">
                <a:solidFill>
                  <a:srgbClr val="000000"/>
                </a:solidFill>
                <a:latin typeface="Times New Roman" panose="02020603050405020304" pitchFamily="18" charset="0"/>
                <a:ea typeface="Times New Roman" panose="02020603050405020304" pitchFamily="18" charset="0"/>
              </a:rPr>
              <a:t>unidad de control</a:t>
            </a:r>
            <a:r>
              <a:rPr lang="es-EC" sz="1800" dirty="0">
                <a:solidFill>
                  <a:srgbClr val="000000"/>
                </a:solidFill>
                <a:effectLst/>
                <a:latin typeface="Times New Roman" panose="02020603050405020304" pitchFamily="18" charset="0"/>
                <a:ea typeface="Times New Roman" panose="02020603050405020304" pitchFamily="18" charset="0"/>
              </a:rPr>
              <a:t> indicando qué operación realizar. Su salida es el resultado del cómputo de la operación.</a:t>
            </a:r>
            <a:endParaRPr lang="es-EC" sz="1800" dirty="0">
              <a:effectLst/>
              <a:latin typeface="Times New Roman" panose="02020603050405020304" pitchFamily="18" charset="0"/>
              <a:ea typeface="Times New Roman" panose="02020603050405020304" pitchFamily="18" charset="0"/>
            </a:endParaRPr>
          </a:p>
          <a:p>
            <a:pPr marL="0" indent="0">
              <a:spcBef>
                <a:spcPts val="600"/>
              </a:spcBef>
              <a:spcAft>
                <a:spcPts val="600"/>
              </a:spcAft>
              <a:buNone/>
            </a:pPr>
            <a:r>
              <a:rPr lang="es-EC" sz="1800" dirty="0">
                <a:solidFill>
                  <a:srgbClr val="000000"/>
                </a:solidFill>
                <a:effectLst/>
                <a:latin typeface="Times New Roman" panose="02020603050405020304" pitchFamily="18" charset="0"/>
                <a:ea typeface="Times New Roman" panose="02020603050405020304" pitchFamily="18" charset="0"/>
              </a:rPr>
              <a:t>En muchos diseños la ALU también toma o genera como entradas o salidas un conjunto de códigos de condición desde o hacia un </a:t>
            </a:r>
            <a:r>
              <a:rPr lang="es-EC" sz="1800" dirty="0">
                <a:solidFill>
                  <a:srgbClr val="000000"/>
                </a:solidFill>
                <a:latin typeface="Times New Roman" panose="02020603050405020304" pitchFamily="18" charset="0"/>
                <a:ea typeface="Times New Roman" panose="02020603050405020304" pitchFamily="18" charset="0"/>
              </a:rPr>
              <a:t>registro de estado</a:t>
            </a:r>
            <a:r>
              <a:rPr lang="es-EC" sz="1800" dirty="0">
                <a:solidFill>
                  <a:srgbClr val="000000"/>
                </a:solidFill>
                <a:effectLst/>
                <a:latin typeface="Times New Roman" panose="02020603050405020304" pitchFamily="18" charset="0"/>
                <a:ea typeface="Times New Roman" panose="02020603050405020304" pitchFamily="18" charset="0"/>
              </a:rPr>
              <a:t>. Estos códigos son usados para indicar casos como </a:t>
            </a:r>
            <a:r>
              <a:rPr lang="es-EC" sz="1800" dirty="0">
                <a:solidFill>
                  <a:srgbClr val="000000"/>
                </a:solidFill>
                <a:latin typeface="Times New Roman" panose="02020603050405020304" pitchFamily="18" charset="0"/>
                <a:ea typeface="Times New Roman" panose="02020603050405020304" pitchFamily="18" charset="0"/>
              </a:rPr>
              <a:t>acarreo</a:t>
            </a:r>
            <a:r>
              <a:rPr lang="es-EC" sz="1800" dirty="0">
                <a:solidFill>
                  <a:srgbClr val="000000"/>
                </a:solidFill>
                <a:effectLst/>
                <a:latin typeface="Times New Roman" panose="02020603050405020304" pitchFamily="18" charset="0"/>
                <a:ea typeface="Times New Roman" panose="02020603050405020304" pitchFamily="18" charset="0"/>
              </a:rPr>
              <a:t> entrante o saliente, </a:t>
            </a:r>
            <a:r>
              <a:rPr lang="es-EC" sz="1800" dirty="0" err="1">
                <a:solidFill>
                  <a:srgbClr val="000000"/>
                </a:solidFill>
                <a:latin typeface="Times New Roman" panose="02020603050405020304" pitchFamily="18" charset="0"/>
                <a:ea typeface="Times New Roman" panose="02020603050405020304" pitchFamily="18" charset="0"/>
              </a:rPr>
              <a:t>overflow</a:t>
            </a:r>
            <a:r>
              <a:rPr lang="es-EC" sz="1800" dirty="0">
                <a:solidFill>
                  <a:srgbClr val="000000"/>
                </a:solidFill>
                <a:effectLst/>
                <a:latin typeface="Times New Roman" panose="02020603050405020304" pitchFamily="18" charset="0"/>
                <a:ea typeface="Times New Roman" panose="02020603050405020304" pitchFamily="18" charset="0"/>
              </a:rPr>
              <a:t>, </a:t>
            </a:r>
            <a:r>
              <a:rPr lang="es-EC" sz="1800" dirty="0">
                <a:solidFill>
                  <a:srgbClr val="000000"/>
                </a:solidFill>
                <a:latin typeface="Times New Roman" panose="02020603050405020304" pitchFamily="18" charset="0"/>
                <a:ea typeface="Times New Roman" panose="02020603050405020304" pitchFamily="18" charset="0"/>
              </a:rPr>
              <a:t>división por cero</a:t>
            </a:r>
            <a:r>
              <a:rPr lang="es-EC" sz="1800" dirty="0">
                <a:solidFill>
                  <a:srgbClr val="000000"/>
                </a:solidFill>
                <a:effectLst/>
                <a:latin typeface="Times New Roman" panose="02020603050405020304" pitchFamily="18" charset="0"/>
                <a:ea typeface="Times New Roman" panose="02020603050405020304" pitchFamily="18" charset="0"/>
              </a:rPr>
              <a:t>, etc.</a:t>
            </a:r>
            <a:endParaRPr lang="es-EC" sz="1800" dirty="0">
              <a:effectLst/>
              <a:latin typeface="Times New Roman" panose="02020603050405020304" pitchFamily="18" charset="0"/>
              <a:ea typeface="Times New Roman" panose="02020603050405020304" pitchFamily="18" charset="0"/>
            </a:endParaRPr>
          </a:p>
          <a:p>
            <a:pPr marL="0" indent="0">
              <a:buNone/>
            </a:pPr>
            <a:r>
              <a:rPr lang="es-EC" sz="1800" b="1" dirty="0">
                <a:effectLst/>
                <a:latin typeface="Times New Roman" panose="02020603050405020304" pitchFamily="18" charset="0"/>
                <a:ea typeface="Calibri" panose="020F0502020204030204" pitchFamily="34" charset="0"/>
              </a:rPr>
              <a:t>Microprogramación</a:t>
            </a:r>
            <a:endParaRPr lang="es-EC" sz="1800" dirty="0">
              <a:effectLst/>
              <a:latin typeface="Calibri" panose="020F0502020204030204" pitchFamily="34" charset="0"/>
              <a:ea typeface="Calibri" panose="020F0502020204030204" pitchFamily="34" charset="0"/>
            </a:endParaRPr>
          </a:p>
          <a:p>
            <a:pPr marL="0" indent="0">
              <a:buNone/>
            </a:pPr>
            <a:r>
              <a:rPr lang="es-EC" sz="1800" dirty="0">
                <a:effectLst/>
                <a:latin typeface="Times New Roman" panose="02020603050405020304" pitchFamily="18" charset="0"/>
                <a:ea typeface="Calibri" panose="020F0502020204030204" pitchFamily="34" charset="0"/>
              </a:rPr>
              <a:t>En casi todos los ordenadores modernos, el flujo de información está controlado en último extremo por un microprograma. Por tal se entiende un sistema de instrucciones</a:t>
            </a:r>
            <a:r>
              <a:rPr lang="es-EC" sz="1800" dirty="0">
                <a:latin typeface="Calibri" panose="020F0502020204030204" pitchFamily="34" charset="0"/>
                <a:ea typeface="Calibri" panose="020F0502020204030204" pitchFamily="34" charset="0"/>
              </a:rPr>
              <a:t> </a:t>
            </a:r>
            <a:r>
              <a:rPr lang="es-EC" sz="1800" dirty="0">
                <a:effectLst/>
                <a:latin typeface="Times New Roman" panose="02020603050405020304" pitchFamily="18" charset="0"/>
                <a:ea typeface="Calibri" panose="020F0502020204030204" pitchFamily="34" charset="0"/>
              </a:rPr>
              <a:t>que sustituye a los sistemas de control por medios </a:t>
            </a:r>
            <a:r>
              <a:rPr lang="es-EC" sz="1800" dirty="0" err="1">
                <a:effectLst/>
                <a:latin typeface="Times New Roman" panose="02020603050405020304" pitchFamily="18" charset="0"/>
                <a:ea typeface="Calibri" panose="020F0502020204030204" pitchFamily="34" charset="0"/>
              </a:rPr>
              <a:t>circuitales</a:t>
            </a:r>
            <a:r>
              <a:rPr lang="es-EC" sz="1800" dirty="0">
                <a:effectLst/>
                <a:latin typeface="Times New Roman" panose="02020603050405020304" pitchFamily="18" charset="0"/>
                <a:ea typeface="Calibri" panose="020F0502020204030204" pitchFamily="34" charset="0"/>
              </a:rPr>
              <a:t>.</a:t>
            </a:r>
            <a:endParaRPr lang="es-EC" sz="1800" dirty="0">
              <a:effectLst/>
              <a:latin typeface="Calibri" panose="020F0502020204030204" pitchFamily="34" charset="0"/>
              <a:ea typeface="Calibri" panose="020F0502020204030204" pitchFamily="34" charset="0"/>
            </a:endParaRPr>
          </a:p>
          <a:p>
            <a:pPr marL="0" indent="0">
              <a:buNone/>
            </a:pPr>
            <a:r>
              <a:rPr lang="es-EC" sz="1800" dirty="0">
                <a:effectLst/>
                <a:latin typeface="Times New Roman" panose="02020603050405020304" pitchFamily="18" charset="0"/>
                <a:ea typeface="Calibri" panose="020F0502020204030204" pitchFamily="34" charset="0"/>
              </a:rPr>
              <a:t>Es el proceso de escritura para un micro código para un procesador, el cuales de un nivel inferior que define como debe funcionar un microprocesador cuando este ejecute instrucciones de lenguaje de máquina. Normalmente, las instrucciones en lenguaje de máquina se traducen en varias instrucciones de microcódigo, el cual se almacena (según la computadora) en la ROM, donde no puede ser modificado o en la EPROM, donde puede ser sustituida por versiones más recientes.</a:t>
            </a:r>
            <a:endParaRPr lang="es-EC"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9051782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EF060A-646C-4AA7-9FF0-BAD4DDD46A93}"/>
              </a:ext>
            </a:extLst>
          </p:cNvPr>
          <p:cNvSpPr>
            <a:spLocks noGrp="1"/>
          </p:cNvSpPr>
          <p:nvPr>
            <p:ph type="title"/>
          </p:nvPr>
        </p:nvSpPr>
        <p:spPr/>
        <p:txBody>
          <a:bodyPr/>
          <a:lstStyle/>
          <a:p>
            <a:r>
              <a:rPr lang="es-EC" sz="4400" b="1" dirty="0">
                <a:solidFill>
                  <a:srgbClr val="FF0000"/>
                </a:solidFill>
                <a:effectLst/>
                <a:latin typeface="Times New Roman" panose="02020603050405020304" pitchFamily="18" charset="0"/>
                <a:ea typeface="Calibri" panose="020F0502020204030204" pitchFamily="34" charset="0"/>
              </a:rPr>
              <a:t>Microprogramación</a:t>
            </a:r>
            <a:br>
              <a:rPr lang="es-EC" sz="4400" dirty="0">
                <a:effectLst/>
                <a:latin typeface="Calibri" panose="020F0502020204030204" pitchFamily="34" charset="0"/>
                <a:ea typeface="Calibri" panose="020F0502020204030204" pitchFamily="34" charset="0"/>
              </a:rPr>
            </a:br>
            <a:endParaRPr lang="es-EC" dirty="0"/>
          </a:p>
        </p:txBody>
      </p:sp>
      <p:sp>
        <p:nvSpPr>
          <p:cNvPr id="3" name="Marcador de contenido 2">
            <a:extLst>
              <a:ext uri="{FF2B5EF4-FFF2-40B4-BE49-F238E27FC236}">
                <a16:creationId xmlns:a16="http://schemas.microsoft.com/office/drawing/2014/main" id="{10F1998B-4225-4A94-AB29-38E4D10B1BEB}"/>
              </a:ext>
            </a:extLst>
          </p:cNvPr>
          <p:cNvSpPr>
            <a:spLocks noGrp="1"/>
          </p:cNvSpPr>
          <p:nvPr>
            <p:ph idx="1"/>
          </p:nvPr>
        </p:nvSpPr>
        <p:spPr/>
        <p:txBody>
          <a:bodyPr>
            <a:normAutofit/>
          </a:bodyPr>
          <a:lstStyle/>
          <a:p>
            <a:pPr marL="0" indent="0">
              <a:buNone/>
            </a:pPr>
            <a:r>
              <a:rPr lang="es-EC" sz="2000" dirty="0">
                <a:effectLst/>
                <a:latin typeface="Times New Roman" panose="02020603050405020304" pitchFamily="18" charset="0"/>
                <a:ea typeface="Calibri" panose="020F0502020204030204" pitchFamily="34" charset="0"/>
              </a:rPr>
              <a:t>En casi todos los ordenadores modernos, el flujo de información está controlado en último extremo por un microprograma. Por tal se entiende un sistema de instrucciones</a:t>
            </a:r>
            <a:r>
              <a:rPr lang="es-EC" sz="2000" dirty="0">
                <a:latin typeface="Calibri" panose="020F0502020204030204" pitchFamily="34" charset="0"/>
                <a:ea typeface="Calibri" panose="020F0502020204030204" pitchFamily="34" charset="0"/>
              </a:rPr>
              <a:t> </a:t>
            </a:r>
            <a:r>
              <a:rPr lang="es-EC" sz="2000" dirty="0">
                <a:effectLst/>
                <a:latin typeface="Times New Roman" panose="02020603050405020304" pitchFamily="18" charset="0"/>
                <a:ea typeface="Calibri" panose="020F0502020204030204" pitchFamily="34" charset="0"/>
              </a:rPr>
              <a:t>que sustituye a los sistemas de control por medios </a:t>
            </a:r>
            <a:r>
              <a:rPr lang="es-EC" sz="2000" dirty="0" err="1">
                <a:effectLst/>
                <a:latin typeface="Times New Roman" panose="02020603050405020304" pitchFamily="18" charset="0"/>
                <a:ea typeface="Calibri" panose="020F0502020204030204" pitchFamily="34" charset="0"/>
              </a:rPr>
              <a:t>circuírtales</a:t>
            </a:r>
            <a:r>
              <a:rPr lang="es-EC" sz="2000" dirty="0">
                <a:effectLst/>
                <a:latin typeface="Times New Roman" panose="02020603050405020304" pitchFamily="18" charset="0"/>
                <a:ea typeface="Calibri" panose="020F0502020204030204" pitchFamily="34" charset="0"/>
              </a:rPr>
              <a:t>.</a:t>
            </a:r>
            <a:endParaRPr lang="es-EC" sz="2000" dirty="0">
              <a:effectLst/>
              <a:latin typeface="Calibri" panose="020F0502020204030204" pitchFamily="34" charset="0"/>
              <a:ea typeface="Calibri" panose="020F0502020204030204" pitchFamily="34" charset="0"/>
            </a:endParaRPr>
          </a:p>
          <a:p>
            <a:pPr marL="0" indent="0">
              <a:buNone/>
            </a:pPr>
            <a:r>
              <a:rPr lang="es-EC" sz="2000" dirty="0">
                <a:effectLst/>
                <a:latin typeface="Times New Roman" panose="02020603050405020304" pitchFamily="18" charset="0"/>
                <a:ea typeface="Calibri" panose="020F0502020204030204" pitchFamily="34" charset="0"/>
              </a:rPr>
              <a:t>Es el proceso de escritura para un micro código para un procesador, el cuales de un nivel inferior que define como debe funcionar un microprocesador cuando este ejecute instrucciones de lenguaje de máquina. Normalmente, las instrucciones en lenguaje de máquina se traducen en varias instrucciones de microcódigo, el cual se almacena (según la computadora) en la ROM, donde no puede ser modificado o en la EPROM, donde puede ser sustituida por versiones más recientes.</a:t>
            </a:r>
            <a:endParaRPr lang="es-EC" sz="2000" dirty="0">
              <a:effectLst/>
              <a:latin typeface="Calibri" panose="020F0502020204030204" pitchFamily="34" charset="0"/>
              <a:ea typeface="Calibri" panose="020F0502020204030204" pitchFamily="34" charset="0"/>
            </a:endParaRPr>
          </a:p>
          <a:p>
            <a:endParaRPr lang="es-EC" dirty="0"/>
          </a:p>
        </p:txBody>
      </p:sp>
    </p:spTree>
    <p:extLst>
      <p:ext uri="{BB962C8B-B14F-4D97-AF65-F5344CB8AC3E}">
        <p14:creationId xmlns:p14="http://schemas.microsoft.com/office/powerpoint/2010/main" val="14847910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F53539-0143-4886-B9D7-B94C905DAA1B}"/>
              </a:ext>
            </a:extLst>
          </p:cNvPr>
          <p:cNvSpPr>
            <a:spLocks noGrp="1"/>
          </p:cNvSpPr>
          <p:nvPr>
            <p:ph type="title"/>
          </p:nvPr>
        </p:nvSpPr>
        <p:spPr/>
        <p:txBody>
          <a:bodyPr/>
          <a:lstStyle/>
          <a:p>
            <a:r>
              <a:rPr lang="es-EC" sz="2800" b="1" dirty="0">
                <a:solidFill>
                  <a:srgbClr val="FF0000"/>
                </a:solidFill>
                <a:effectLst/>
                <a:latin typeface="Times New Roman" panose="02020603050405020304" pitchFamily="18" charset="0"/>
                <a:ea typeface="Calibri" panose="020F0502020204030204" pitchFamily="34" charset="0"/>
              </a:rPr>
              <a:t>Morfología de una microinstrucción</a:t>
            </a:r>
            <a:br>
              <a:rPr lang="es-EC" sz="1800" dirty="0">
                <a:effectLst/>
                <a:latin typeface="Calibri" panose="020F0502020204030204" pitchFamily="34" charset="0"/>
                <a:ea typeface="Calibri" panose="020F0502020204030204" pitchFamily="34" charset="0"/>
              </a:rPr>
            </a:br>
            <a:endParaRPr lang="es-EC" dirty="0"/>
          </a:p>
        </p:txBody>
      </p:sp>
      <p:pic>
        <p:nvPicPr>
          <p:cNvPr id="6" name="Marcador de contenido 5">
            <a:extLst>
              <a:ext uri="{FF2B5EF4-FFF2-40B4-BE49-F238E27FC236}">
                <a16:creationId xmlns:a16="http://schemas.microsoft.com/office/drawing/2014/main" id="{155FB44E-3728-47AB-8E38-1A676D0CBDEC}"/>
              </a:ext>
            </a:extLst>
          </p:cNvPr>
          <p:cNvPicPr>
            <a:picLocks noGrp="1" noChangeAspect="1"/>
          </p:cNvPicPr>
          <p:nvPr>
            <p:ph idx="1"/>
          </p:nvPr>
        </p:nvPicPr>
        <p:blipFill rotWithShape="1">
          <a:blip r:embed="rId2"/>
          <a:srcRect l="25895" t="39423" r="27982" b="26995"/>
          <a:stretch/>
        </p:blipFill>
        <p:spPr>
          <a:xfrm>
            <a:off x="401981" y="1425389"/>
            <a:ext cx="10616299" cy="4347881"/>
          </a:xfrm>
        </p:spPr>
      </p:pic>
    </p:spTree>
    <p:extLst>
      <p:ext uri="{BB962C8B-B14F-4D97-AF65-F5344CB8AC3E}">
        <p14:creationId xmlns:p14="http://schemas.microsoft.com/office/powerpoint/2010/main" val="32903606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44F729-BDBD-45E4-A74F-1D6C5801B636}"/>
              </a:ext>
            </a:extLst>
          </p:cNvPr>
          <p:cNvSpPr>
            <a:spLocks noGrp="1"/>
          </p:cNvSpPr>
          <p:nvPr>
            <p:ph type="title"/>
          </p:nvPr>
        </p:nvSpPr>
        <p:spPr/>
        <p:txBody>
          <a:bodyPr/>
          <a:lstStyle/>
          <a:p>
            <a:r>
              <a:rPr lang="es-ES" b="1" dirty="0">
                <a:solidFill>
                  <a:srgbClr val="FF0000"/>
                </a:solidFill>
                <a:latin typeface="Times New Roman" panose="02020603050405020304" pitchFamily="18" charset="0"/>
                <a:cs typeface="Times New Roman" panose="02020603050405020304" pitchFamily="18" charset="0"/>
              </a:rPr>
              <a:t>La nano programación</a:t>
            </a:r>
            <a:endParaRPr lang="es-EC" b="1" dirty="0">
              <a:solidFill>
                <a:srgbClr val="FF0000"/>
              </a:solidFill>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43B66D3D-211D-4A76-84AD-C1FE33AD59F1}"/>
              </a:ext>
            </a:extLst>
          </p:cNvPr>
          <p:cNvSpPr>
            <a:spLocks noGrp="1"/>
          </p:cNvSpPr>
          <p:nvPr>
            <p:ph idx="1"/>
          </p:nvPr>
        </p:nvSpPr>
        <p:spPr/>
        <p:txBody>
          <a:bodyPr/>
          <a:lstStyle/>
          <a:p>
            <a:r>
              <a:rPr lang="es-ES" b="0" i="0" dirty="0">
                <a:solidFill>
                  <a:srgbClr val="444444"/>
                </a:solidFill>
                <a:effectLst/>
                <a:latin typeface="Times New Roman" panose="02020603050405020304" pitchFamily="18" charset="0"/>
                <a:cs typeface="Times New Roman" panose="02020603050405020304" pitchFamily="18" charset="0"/>
              </a:rPr>
              <a:t>En informática, nano (oficialmente GNU nano) es un editor de texto para sistemas Unix basado en curses. Es un clon de Pico, el editor del cliente de correo electrónico Pine. nano trata de emular la funcionalidad y la interfaz de fácil manejo de Pico, pero sin la integración con Pine.</a:t>
            </a:r>
          </a:p>
          <a:p>
            <a:endParaRPr lang="es-EC"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6148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B36521-C592-4A34-AEF6-F048DE84F16A}"/>
              </a:ext>
            </a:extLst>
          </p:cNvPr>
          <p:cNvSpPr>
            <a:spLocks noGrp="1"/>
          </p:cNvSpPr>
          <p:nvPr>
            <p:ph type="title"/>
          </p:nvPr>
        </p:nvSpPr>
        <p:spPr>
          <a:xfrm>
            <a:off x="3375212" y="320302"/>
            <a:ext cx="4612341" cy="1087157"/>
          </a:xfrm>
        </p:spPr>
        <p:txBody>
          <a:bodyPr>
            <a:normAutofit/>
          </a:bodyPr>
          <a:lstStyle/>
          <a:p>
            <a:r>
              <a:rPr lang="es-ES" sz="3600" b="1" i="0" dirty="0">
                <a:solidFill>
                  <a:srgbClr val="FF0000"/>
                </a:solidFill>
                <a:effectLst/>
                <a:latin typeface="Times New Roman" panose="02020603050405020304" pitchFamily="18" charset="0"/>
                <a:cs typeface="Times New Roman" panose="02020603050405020304" pitchFamily="18" charset="0"/>
              </a:rPr>
              <a:t>Tipos de instrucciones</a:t>
            </a:r>
            <a:endParaRPr lang="es-EC" sz="3600" dirty="0">
              <a:solidFill>
                <a:srgbClr val="FF0000"/>
              </a:solidFill>
            </a:endParaRPr>
          </a:p>
        </p:txBody>
      </p:sp>
      <p:sp>
        <p:nvSpPr>
          <p:cNvPr id="3" name="Marcador de contenido 2">
            <a:extLst>
              <a:ext uri="{FF2B5EF4-FFF2-40B4-BE49-F238E27FC236}">
                <a16:creationId xmlns:a16="http://schemas.microsoft.com/office/drawing/2014/main" id="{0702BB33-EBE5-4269-9AC6-4B253B147C81}"/>
              </a:ext>
            </a:extLst>
          </p:cNvPr>
          <p:cNvSpPr>
            <a:spLocks noGrp="1"/>
          </p:cNvSpPr>
          <p:nvPr>
            <p:ph idx="1"/>
          </p:nvPr>
        </p:nvSpPr>
        <p:spPr>
          <a:xfrm>
            <a:off x="838200" y="1407459"/>
            <a:ext cx="10515600" cy="4351338"/>
          </a:xfrm>
        </p:spPr>
        <p:txBody>
          <a:bodyPr/>
          <a:lstStyle/>
          <a:p>
            <a:pPr marL="0" indent="0">
              <a:buNone/>
            </a:pPr>
            <a:r>
              <a:rPr lang="es-EC" sz="2000" b="1" dirty="0">
                <a:effectLst/>
                <a:latin typeface="Times New Roman" panose="02020603050405020304" pitchFamily="18" charset="0"/>
                <a:ea typeface="Calibri" panose="020F0502020204030204" pitchFamily="34" charset="0"/>
              </a:rPr>
              <a:t>Instrucciones aritméticas:</a:t>
            </a:r>
            <a:r>
              <a:rPr lang="es-EC" sz="2000" dirty="0">
                <a:effectLst/>
                <a:latin typeface="Times New Roman" panose="02020603050405020304" pitchFamily="18" charset="0"/>
                <a:ea typeface="Calibri" panose="020F0502020204030204" pitchFamily="34" charset="0"/>
              </a:rPr>
              <a:t> </a:t>
            </a:r>
            <a:r>
              <a:rPr lang="es-EC" sz="2000" dirty="0">
                <a:solidFill>
                  <a:srgbClr val="202122"/>
                </a:solidFill>
                <a:effectLst/>
                <a:latin typeface="Times New Roman" panose="02020603050405020304" pitchFamily="18" charset="0"/>
                <a:ea typeface="Calibri" panose="020F0502020204030204" pitchFamily="34" charset="0"/>
                <a:cs typeface="Times New Roman" panose="02020603050405020304" pitchFamily="18" charset="0"/>
              </a:rPr>
              <a:t>Realizan operaciones aritméticas de las que se encarga la ALU. Se pueden clasificar en de 1 operando (valor absoluto, negación) y 2 operandos (suma, resta). </a:t>
            </a:r>
            <a:r>
              <a:rPr lang="es-EC" sz="2000" dirty="0">
                <a:solidFill>
                  <a:srgbClr val="202122"/>
                </a:solidFill>
                <a:latin typeface="Times New Roman" panose="02020603050405020304" pitchFamily="18" charset="0"/>
                <a:ea typeface="Calibri" panose="020F0502020204030204" pitchFamily="34" charset="0"/>
                <a:cs typeface="Times New Roman" panose="02020603050405020304" pitchFamily="18" charset="0"/>
              </a:rPr>
              <a:t>                                      </a:t>
            </a:r>
          </a:p>
          <a:p>
            <a:pPr marL="0" indent="0">
              <a:buNone/>
            </a:pPr>
            <a:r>
              <a:rPr lang="es-EC" sz="2000" dirty="0">
                <a:effectLst/>
                <a:latin typeface="Times New Roman" panose="02020603050405020304" pitchFamily="18" charset="0"/>
                <a:ea typeface="Calibri" panose="020F0502020204030204" pitchFamily="34" charset="0"/>
                <a:cs typeface="Times New Roman" panose="02020603050405020304" pitchFamily="18" charset="0"/>
              </a:rPr>
              <a:t>Todos los ordenadores incorporan instrucciones aritméticas en sus juegos de instrucciones; la utilidad de este tipo de operaciones es evidente y no la comentaremos. En cuanto a las operaciones lógicas (AND, OR, NOT y XOR)</a:t>
            </a:r>
            <a:endParaRPr lang="es-EC" sz="3200" dirty="0">
              <a:latin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DAB1AA7E-C201-4A47-9DEC-635DC459CA66}"/>
              </a:ext>
            </a:extLst>
          </p:cNvPr>
          <p:cNvPicPr/>
          <p:nvPr/>
        </p:nvPicPr>
        <p:blipFill rotWithShape="1">
          <a:blip r:embed="rId2">
            <a:extLst>
              <a:ext uri="{28A0092B-C50C-407E-A947-70E740481C1C}">
                <a14:useLocalDpi xmlns:a14="http://schemas.microsoft.com/office/drawing/2010/main" val="0"/>
              </a:ext>
            </a:extLst>
          </a:blip>
          <a:srcRect l="35945" t="32699" r="19598" b="14668"/>
          <a:stretch/>
        </p:blipFill>
        <p:spPr bwMode="auto">
          <a:xfrm>
            <a:off x="959224" y="3057127"/>
            <a:ext cx="9457764" cy="348057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673021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922449-F7E3-479D-B8E6-3972CEA4CF8E}"/>
              </a:ext>
            </a:extLst>
          </p:cNvPr>
          <p:cNvSpPr>
            <a:spLocks noGrp="1"/>
          </p:cNvSpPr>
          <p:nvPr>
            <p:ph type="title"/>
          </p:nvPr>
        </p:nvSpPr>
        <p:spPr/>
        <p:txBody>
          <a:bodyPr/>
          <a:lstStyle/>
          <a:p>
            <a:r>
              <a:rPr lang="es-ES" b="1" dirty="0">
                <a:solidFill>
                  <a:srgbClr val="FF0000"/>
                </a:solidFill>
                <a:latin typeface="Times New Roman" panose="02020603050405020304" pitchFamily="18" charset="0"/>
                <a:cs typeface="Times New Roman" panose="02020603050405020304" pitchFamily="18" charset="0"/>
              </a:rPr>
              <a:t>Programación nano:</a:t>
            </a:r>
            <a:br>
              <a:rPr lang="es-ES" dirty="0">
                <a:solidFill>
                  <a:srgbClr val="333333"/>
                </a:solidFill>
                <a:latin typeface="Roboto" panose="02000000000000000000" pitchFamily="2" charset="0"/>
              </a:rPr>
            </a:br>
            <a:endParaRPr lang="es-EC" dirty="0"/>
          </a:p>
        </p:txBody>
      </p:sp>
      <p:sp>
        <p:nvSpPr>
          <p:cNvPr id="3" name="Marcador de contenido 2">
            <a:extLst>
              <a:ext uri="{FF2B5EF4-FFF2-40B4-BE49-F238E27FC236}">
                <a16:creationId xmlns:a16="http://schemas.microsoft.com/office/drawing/2014/main" id="{9428D9A0-8026-4094-A11C-323283AA490F}"/>
              </a:ext>
            </a:extLst>
          </p:cNvPr>
          <p:cNvSpPr>
            <a:spLocks noGrp="1"/>
          </p:cNvSpPr>
          <p:nvPr>
            <p:ph idx="1"/>
          </p:nvPr>
        </p:nvSpPr>
        <p:spPr>
          <a:xfrm>
            <a:off x="838200" y="1825624"/>
            <a:ext cx="10515600" cy="4924799"/>
          </a:xfrm>
        </p:spPr>
        <p:txBody>
          <a:bodyPr>
            <a:normAutofit fontScale="55000" lnSpcReduction="20000"/>
          </a:bodyPr>
          <a:lstStyle/>
          <a:p>
            <a:pPr algn="l">
              <a:buFont typeface="+mj-lt"/>
              <a:buAutoNum type="arabicPeriod"/>
            </a:pPr>
            <a:r>
              <a:rPr lang="es-ES" sz="3600" b="0" i="0" dirty="0">
                <a:solidFill>
                  <a:srgbClr val="333333"/>
                </a:solidFill>
                <a:effectLst/>
                <a:latin typeface="Times New Roman" panose="02020603050405020304" pitchFamily="18" charset="0"/>
                <a:cs typeface="Times New Roman" panose="02020603050405020304" pitchFamily="18" charset="0"/>
              </a:rPr>
              <a:t>Aquí tenemos una memoria de control de dos niveles.</a:t>
            </a:r>
          </a:p>
          <a:p>
            <a:pPr algn="l">
              <a:buFont typeface="+mj-lt"/>
              <a:buAutoNum type="arabicPeriod"/>
            </a:pPr>
            <a:r>
              <a:rPr lang="es-ES" sz="3600" b="0" i="0" dirty="0">
                <a:solidFill>
                  <a:srgbClr val="333333"/>
                </a:solidFill>
                <a:effectLst/>
                <a:latin typeface="Times New Roman" panose="02020603050405020304" pitchFamily="18" charset="0"/>
                <a:cs typeface="Times New Roman" panose="02020603050405020304" pitchFamily="18" charset="0"/>
              </a:rPr>
              <a:t>La instrucción se extrae de la memoria principal al registro de instrucciones IR.</a:t>
            </a:r>
          </a:p>
          <a:p>
            <a:pPr algn="l">
              <a:buFont typeface="+mj-lt"/>
              <a:buAutoNum type="arabicPeriod"/>
            </a:pPr>
            <a:r>
              <a:rPr lang="es-ES" sz="3600" b="0" i="0" dirty="0">
                <a:solidFill>
                  <a:srgbClr val="333333"/>
                </a:solidFill>
                <a:effectLst/>
                <a:latin typeface="Times New Roman" panose="02020603050405020304" pitchFamily="18" charset="0"/>
                <a:cs typeface="Times New Roman" panose="02020603050405020304" pitchFamily="18" charset="0"/>
              </a:rPr>
              <a:t>Usando su código de operación, cargamos la dirección de su primera microinstrucción en µPC,</a:t>
            </a:r>
          </a:p>
          <a:p>
            <a:pPr algn="l">
              <a:buFont typeface="+mj-lt"/>
              <a:buAutoNum type="arabicPeriod"/>
            </a:pPr>
            <a:r>
              <a:rPr lang="es-ES" sz="3600" b="0" i="0" dirty="0">
                <a:solidFill>
                  <a:srgbClr val="333333"/>
                </a:solidFill>
                <a:effectLst/>
                <a:latin typeface="Times New Roman" panose="02020603050405020304" pitchFamily="18" charset="0"/>
                <a:cs typeface="Times New Roman" panose="02020603050405020304" pitchFamily="18" charset="0"/>
              </a:rPr>
              <a:t>Usando esta dirección, extraemos la microinstrucción de la memoria de </a:t>
            </a:r>
            <a:r>
              <a:rPr lang="es-ES" sz="3600" b="0" i="0" dirty="0" err="1">
                <a:solidFill>
                  <a:srgbClr val="333333"/>
                </a:solidFill>
                <a:effectLst/>
                <a:latin typeface="Times New Roman" panose="02020603050405020304" pitchFamily="18" charset="0"/>
                <a:cs typeface="Times New Roman" panose="02020603050405020304" pitchFamily="18" charset="0"/>
              </a:rPr>
              <a:t>microcontrol</a:t>
            </a:r>
            <a:r>
              <a:rPr lang="es-ES" sz="3600" b="0" i="0" dirty="0">
                <a:solidFill>
                  <a:srgbClr val="333333"/>
                </a:solidFill>
                <a:effectLst/>
                <a:latin typeface="Times New Roman" panose="02020603050405020304" pitchFamily="18" charset="0"/>
                <a:cs typeface="Times New Roman" panose="02020603050405020304" pitchFamily="18" charset="0"/>
              </a:rPr>
              <a:t> (µCM) al registro de microinstrucciones µIR.</a:t>
            </a:r>
          </a:p>
          <a:p>
            <a:pPr algn="l">
              <a:buFont typeface="+mj-lt"/>
              <a:buAutoNum type="arabicPeriod"/>
            </a:pPr>
            <a:r>
              <a:rPr lang="es-ES" sz="3600" b="0" i="0" dirty="0">
                <a:solidFill>
                  <a:srgbClr val="333333"/>
                </a:solidFill>
                <a:effectLst/>
                <a:latin typeface="Times New Roman" panose="02020603050405020304" pitchFamily="18" charset="0"/>
                <a:cs typeface="Times New Roman" panose="02020603050405020304" pitchFamily="18" charset="0"/>
              </a:rPr>
              <a:t>Esto está en forma vertical y decodificado por un decodificador.</a:t>
            </a:r>
          </a:p>
          <a:p>
            <a:pPr algn="l">
              <a:buFont typeface="+mj-lt"/>
              <a:buAutoNum type="arabicPeriod"/>
            </a:pPr>
            <a:r>
              <a:rPr lang="es-ES" sz="3600" b="0" i="0" dirty="0">
                <a:solidFill>
                  <a:srgbClr val="333333"/>
                </a:solidFill>
                <a:effectLst/>
                <a:latin typeface="Times New Roman" panose="02020603050405020304" pitchFamily="18" charset="0"/>
                <a:cs typeface="Times New Roman" panose="02020603050405020304" pitchFamily="18" charset="0"/>
              </a:rPr>
              <a:t>La salida decodificada carga una nueva dirección en un contador de programa nano (</a:t>
            </a:r>
            <a:r>
              <a:rPr lang="es-ES" sz="3600" b="0" i="0" dirty="0" err="1">
                <a:solidFill>
                  <a:srgbClr val="333333"/>
                </a:solidFill>
                <a:effectLst/>
                <a:latin typeface="Times New Roman" panose="02020603050405020304" pitchFamily="18" charset="0"/>
                <a:cs typeface="Times New Roman" panose="02020603050405020304" pitchFamily="18" charset="0"/>
              </a:rPr>
              <a:t>nPC</a:t>
            </a:r>
            <a:r>
              <a:rPr lang="es-ES" sz="3600" b="0" i="0" dirty="0">
                <a:solidFill>
                  <a:srgbClr val="333333"/>
                </a:solidFill>
                <a:effectLst/>
                <a:latin typeface="Times New Roman" panose="02020603050405020304" pitchFamily="18" charset="0"/>
                <a:cs typeface="Times New Roman" panose="02020603050405020304" pitchFamily="18" charset="0"/>
              </a:rPr>
              <a:t>).</a:t>
            </a:r>
          </a:p>
          <a:p>
            <a:pPr algn="l">
              <a:buFont typeface="+mj-lt"/>
              <a:buAutoNum type="arabicPeriod"/>
            </a:pPr>
            <a:r>
              <a:rPr lang="es-ES" sz="3600" b="0" i="0" dirty="0">
                <a:solidFill>
                  <a:srgbClr val="333333"/>
                </a:solidFill>
                <a:effectLst/>
                <a:latin typeface="Times New Roman" panose="02020603050405020304" pitchFamily="18" charset="0"/>
                <a:cs typeface="Times New Roman" panose="02020603050405020304" pitchFamily="18" charset="0"/>
              </a:rPr>
              <a:t>Al usar esta dirección, la </a:t>
            </a:r>
            <a:r>
              <a:rPr lang="es-ES" sz="3600" b="0" i="0" dirty="0" err="1">
                <a:solidFill>
                  <a:srgbClr val="333333"/>
                </a:solidFill>
                <a:effectLst/>
                <a:latin typeface="Times New Roman" panose="02020603050405020304" pitchFamily="18" charset="0"/>
                <a:cs typeface="Times New Roman" panose="02020603050405020304" pitchFamily="18" charset="0"/>
              </a:rPr>
              <a:t>nanoinstrucción</a:t>
            </a:r>
            <a:r>
              <a:rPr lang="es-ES" sz="3600" b="0" i="0" dirty="0">
                <a:solidFill>
                  <a:srgbClr val="333333"/>
                </a:solidFill>
                <a:effectLst/>
                <a:latin typeface="Times New Roman" panose="02020603050405020304" pitchFamily="18" charset="0"/>
                <a:cs typeface="Times New Roman" panose="02020603050405020304" pitchFamily="18" charset="0"/>
              </a:rPr>
              <a:t> se extrae de la memoria de </a:t>
            </a:r>
            <a:r>
              <a:rPr lang="es-ES" sz="3600" b="0" i="0" dirty="0" err="1">
                <a:solidFill>
                  <a:srgbClr val="333333"/>
                </a:solidFill>
                <a:effectLst/>
                <a:latin typeface="Times New Roman" panose="02020603050405020304" pitchFamily="18" charset="0"/>
                <a:cs typeface="Times New Roman" panose="02020603050405020304" pitchFamily="18" charset="0"/>
              </a:rPr>
              <a:t>nanocontrol</a:t>
            </a:r>
            <a:r>
              <a:rPr lang="es-ES" sz="3600" b="0" i="0" dirty="0">
                <a:solidFill>
                  <a:srgbClr val="333333"/>
                </a:solidFill>
                <a:effectLst/>
                <a:latin typeface="Times New Roman" panose="02020603050405020304" pitchFamily="18" charset="0"/>
                <a:cs typeface="Times New Roman" panose="02020603050405020304" pitchFamily="18" charset="0"/>
              </a:rPr>
              <a:t> (</a:t>
            </a:r>
            <a:r>
              <a:rPr lang="es-ES" sz="3600" b="0" i="0" dirty="0" err="1">
                <a:solidFill>
                  <a:srgbClr val="333333"/>
                </a:solidFill>
                <a:effectLst/>
                <a:latin typeface="Times New Roman" panose="02020603050405020304" pitchFamily="18" charset="0"/>
                <a:cs typeface="Times New Roman" panose="02020603050405020304" pitchFamily="18" charset="0"/>
              </a:rPr>
              <a:t>nCM</a:t>
            </a:r>
            <a:r>
              <a:rPr lang="es-ES" sz="3600" b="0" i="0" dirty="0">
                <a:solidFill>
                  <a:srgbClr val="333333"/>
                </a:solidFill>
                <a:effectLst/>
                <a:latin typeface="Times New Roman" panose="02020603050405020304" pitchFamily="18" charset="0"/>
                <a:cs typeface="Times New Roman" panose="02020603050405020304" pitchFamily="18" charset="0"/>
              </a:rPr>
              <a:t>) al registro de </a:t>
            </a:r>
            <a:r>
              <a:rPr lang="es-ES" sz="3600" b="0" i="0" dirty="0" err="1">
                <a:solidFill>
                  <a:srgbClr val="333333"/>
                </a:solidFill>
                <a:effectLst/>
                <a:latin typeface="Times New Roman" panose="02020603050405020304" pitchFamily="18" charset="0"/>
                <a:cs typeface="Times New Roman" panose="02020603050405020304" pitchFamily="18" charset="0"/>
              </a:rPr>
              <a:t>nanoinstrucciones</a:t>
            </a:r>
            <a:r>
              <a:rPr lang="es-ES" sz="3600" b="0" i="0" dirty="0">
                <a:solidFill>
                  <a:srgbClr val="333333"/>
                </a:solidFill>
                <a:effectLst/>
                <a:latin typeface="Times New Roman" panose="02020603050405020304" pitchFamily="18" charset="0"/>
                <a:cs typeface="Times New Roman" panose="02020603050405020304" pitchFamily="18" charset="0"/>
              </a:rPr>
              <a:t> (</a:t>
            </a:r>
            <a:r>
              <a:rPr lang="es-ES" sz="3600" b="0" i="0" dirty="0" err="1">
                <a:solidFill>
                  <a:srgbClr val="333333"/>
                </a:solidFill>
                <a:effectLst/>
                <a:latin typeface="Times New Roman" panose="02020603050405020304" pitchFamily="18" charset="0"/>
                <a:cs typeface="Times New Roman" panose="02020603050405020304" pitchFamily="18" charset="0"/>
              </a:rPr>
              <a:t>nIR</a:t>
            </a:r>
            <a:r>
              <a:rPr lang="es-ES" sz="3600" b="0" i="0" dirty="0">
                <a:solidFill>
                  <a:srgbClr val="333333"/>
                </a:solidFill>
                <a:effectLst/>
                <a:latin typeface="Times New Roman" panose="02020603050405020304" pitchFamily="18" charset="0"/>
                <a:cs typeface="Times New Roman" panose="02020603050405020304" pitchFamily="18" charset="0"/>
              </a:rPr>
              <a:t>).</a:t>
            </a:r>
          </a:p>
          <a:p>
            <a:pPr algn="l">
              <a:buFont typeface="+mj-lt"/>
              <a:buAutoNum type="arabicPeriod"/>
            </a:pPr>
            <a:r>
              <a:rPr lang="es-ES" sz="3600" b="0" i="0" dirty="0">
                <a:solidFill>
                  <a:srgbClr val="333333"/>
                </a:solidFill>
                <a:effectLst/>
                <a:latin typeface="Times New Roman" panose="02020603050405020304" pitchFamily="18" charset="0"/>
                <a:cs typeface="Times New Roman" panose="02020603050405020304" pitchFamily="18" charset="0"/>
              </a:rPr>
              <a:t>Está en forma horizontal y puede generar directamente señales de control que pueden ser múltiples a la vez.</a:t>
            </a:r>
          </a:p>
          <a:p>
            <a:pPr algn="l">
              <a:buFont typeface="+mj-lt"/>
              <a:buAutoNum type="arabicPeriod"/>
            </a:pPr>
            <a:r>
              <a:rPr lang="es-ES" sz="3600" b="0" i="0" dirty="0">
                <a:solidFill>
                  <a:srgbClr val="333333"/>
                </a:solidFill>
                <a:effectLst/>
                <a:latin typeface="Times New Roman" panose="02020603050405020304" pitchFamily="18" charset="0"/>
                <a:cs typeface="Times New Roman" panose="02020603050405020304" pitchFamily="18" charset="0"/>
              </a:rPr>
              <a:t>Tal combinación da ventaja a ambas técnicas.</a:t>
            </a:r>
          </a:p>
          <a:p>
            <a:pPr algn="l">
              <a:buFont typeface="+mj-lt"/>
              <a:buAutoNum type="arabicPeriod"/>
            </a:pPr>
            <a:r>
              <a:rPr lang="es-ES" sz="3600" b="0" i="0" dirty="0">
                <a:solidFill>
                  <a:srgbClr val="333333"/>
                </a:solidFill>
                <a:effectLst/>
                <a:latin typeface="Times New Roman" panose="02020603050405020304" pitchFamily="18" charset="0"/>
                <a:cs typeface="Times New Roman" panose="02020603050405020304" pitchFamily="18" charset="0"/>
              </a:rPr>
              <a:t>El tamaño de la memoria de control es pequeño ya que las microinstrucciones son verticales.</a:t>
            </a:r>
          </a:p>
          <a:p>
            <a:endParaRPr lang="es-EC" dirty="0"/>
          </a:p>
        </p:txBody>
      </p:sp>
    </p:spTree>
    <p:extLst>
      <p:ext uri="{BB962C8B-B14F-4D97-AF65-F5344CB8AC3E}">
        <p14:creationId xmlns:p14="http://schemas.microsoft.com/office/powerpoint/2010/main" val="23249664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07B5D04C-718F-4DD8-8EE5-8CAECAF7AA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3646" y="1224974"/>
            <a:ext cx="8095129" cy="5139966"/>
          </a:xfrm>
        </p:spPr>
      </p:pic>
      <p:sp>
        <p:nvSpPr>
          <p:cNvPr id="7" name="CuadroTexto 6">
            <a:extLst>
              <a:ext uri="{FF2B5EF4-FFF2-40B4-BE49-F238E27FC236}">
                <a16:creationId xmlns:a16="http://schemas.microsoft.com/office/drawing/2014/main" id="{77F0B4C9-F741-4A8F-B954-3FAE05939963}"/>
              </a:ext>
            </a:extLst>
          </p:cNvPr>
          <p:cNvSpPr txBox="1"/>
          <p:nvPr/>
        </p:nvSpPr>
        <p:spPr>
          <a:xfrm>
            <a:off x="3128683" y="251012"/>
            <a:ext cx="9170894" cy="707886"/>
          </a:xfrm>
          <a:prstGeom prst="rect">
            <a:avLst/>
          </a:prstGeom>
          <a:noFill/>
        </p:spPr>
        <p:txBody>
          <a:bodyPr wrap="square" rtlCol="0">
            <a:spAutoFit/>
          </a:bodyPr>
          <a:lstStyle/>
          <a:p>
            <a:r>
              <a:rPr lang="es-ES" sz="4000" b="1" dirty="0">
                <a:solidFill>
                  <a:srgbClr val="FF0000"/>
                </a:solidFill>
                <a:latin typeface="Times New Roman" panose="02020603050405020304" pitchFamily="18" charset="0"/>
                <a:cs typeface="Times New Roman" panose="02020603050405020304" pitchFamily="18" charset="0"/>
              </a:rPr>
              <a:t>Nano Programación</a:t>
            </a:r>
            <a:endParaRPr lang="es-EC" sz="40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63054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F91160-54D6-44B9-BFE4-ED3EB7621CFB}"/>
              </a:ext>
            </a:extLst>
          </p:cNvPr>
          <p:cNvSpPr>
            <a:spLocks noGrp="1"/>
          </p:cNvSpPr>
          <p:nvPr>
            <p:ph type="title"/>
          </p:nvPr>
        </p:nvSpPr>
        <p:spPr>
          <a:xfrm>
            <a:off x="900953" y="675715"/>
            <a:ext cx="10515600" cy="1006475"/>
          </a:xfrm>
        </p:spPr>
        <p:txBody>
          <a:bodyPr>
            <a:normAutofit fontScale="90000"/>
          </a:bodyPr>
          <a:lstStyle/>
          <a:p>
            <a:r>
              <a:rPr lang="es-ES" b="1" i="0" dirty="0">
                <a:solidFill>
                  <a:srgbClr val="FF0000"/>
                </a:solidFill>
                <a:effectLst/>
                <a:latin typeface="Times New Roman" panose="02020603050405020304" pitchFamily="18" charset="0"/>
                <a:cs typeface="Times New Roman" panose="02020603050405020304" pitchFamily="18" charset="0"/>
              </a:rPr>
              <a:t>¿Qué es nanotecnología en informática?</a:t>
            </a:r>
            <a:br>
              <a:rPr lang="es-ES" b="0" i="0" dirty="0">
                <a:solidFill>
                  <a:srgbClr val="444444"/>
                </a:solidFill>
                <a:effectLst/>
                <a:latin typeface="open sans" panose="020B0606030504020204" pitchFamily="34" charset="0"/>
              </a:rPr>
            </a:br>
            <a:endParaRPr lang="es-EC" dirty="0"/>
          </a:p>
        </p:txBody>
      </p:sp>
      <p:sp>
        <p:nvSpPr>
          <p:cNvPr id="3" name="Marcador de contenido 2">
            <a:extLst>
              <a:ext uri="{FF2B5EF4-FFF2-40B4-BE49-F238E27FC236}">
                <a16:creationId xmlns:a16="http://schemas.microsoft.com/office/drawing/2014/main" id="{C5F22A52-3FFE-47C5-86A6-A9AC789163A3}"/>
              </a:ext>
            </a:extLst>
          </p:cNvPr>
          <p:cNvSpPr>
            <a:spLocks noGrp="1"/>
          </p:cNvSpPr>
          <p:nvPr>
            <p:ph idx="1"/>
          </p:nvPr>
        </p:nvSpPr>
        <p:spPr>
          <a:xfrm>
            <a:off x="900953" y="1682190"/>
            <a:ext cx="10515600" cy="4351338"/>
          </a:xfrm>
        </p:spPr>
        <p:txBody>
          <a:bodyPr/>
          <a:lstStyle/>
          <a:p>
            <a:pPr marL="0" indent="0" algn="l" fontAlgn="base">
              <a:buNone/>
            </a:pPr>
            <a:r>
              <a:rPr lang="es-ES" b="0" i="0" dirty="0">
                <a:solidFill>
                  <a:srgbClr val="444444"/>
                </a:solidFill>
                <a:effectLst/>
                <a:latin typeface="Times New Roman" panose="02020603050405020304" pitchFamily="18" charset="0"/>
                <a:cs typeface="Times New Roman" panose="02020603050405020304" pitchFamily="18" charset="0"/>
              </a:rPr>
              <a:t>La nanotecnología en las computadoras hace uso de nanomateriales, pequeñas máquinas del tamaño de una molécula que procesan información de manera similar a las intrincadas y complejas células de un organismo vivo. Por tanto, la nanotecnología en la informática opera a un nivel minúsculo.</a:t>
            </a:r>
          </a:p>
          <a:p>
            <a:endParaRPr lang="es-EC" dirty="0"/>
          </a:p>
        </p:txBody>
      </p:sp>
    </p:spTree>
    <p:extLst>
      <p:ext uri="{BB962C8B-B14F-4D97-AF65-F5344CB8AC3E}">
        <p14:creationId xmlns:p14="http://schemas.microsoft.com/office/powerpoint/2010/main" val="39826871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F35A86-6E4D-4A97-B743-C4041993F1B4}"/>
              </a:ext>
            </a:extLst>
          </p:cNvPr>
          <p:cNvSpPr>
            <a:spLocks noGrp="1"/>
          </p:cNvSpPr>
          <p:nvPr>
            <p:ph type="title"/>
          </p:nvPr>
        </p:nvSpPr>
        <p:spPr/>
        <p:txBody>
          <a:bodyPr/>
          <a:lstStyle/>
          <a:p>
            <a:r>
              <a:rPr lang="es-ES" b="1" i="0" dirty="0">
                <a:solidFill>
                  <a:srgbClr val="FF0000"/>
                </a:solidFill>
                <a:effectLst/>
                <a:latin typeface="Times New Roman" panose="02020603050405020304" pitchFamily="18" charset="0"/>
                <a:cs typeface="Times New Roman" panose="02020603050405020304" pitchFamily="18" charset="0"/>
              </a:rPr>
              <a:t>¿Cómo ejecutar editor nano?</a:t>
            </a:r>
            <a:endParaRPr lang="es-EC" b="1" dirty="0">
              <a:solidFill>
                <a:srgbClr val="FF0000"/>
              </a:solidFill>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D00A1B75-D7A2-417F-A801-B003E061ABCF}"/>
              </a:ext>
            </a:extLst>
          </p:cNvPr>
          <p:cNvSpPr>
            <a:spLocks noGrp="1"/>
          </p:cNvSpPr>
          <p:nvPr>
            <p:ph idx="1"/>
          </p:nvPr>
        </p:nvSpPr>
        <p:spPr/>
        <p:txBody>
          <a:bodyPr/>
          <a:lstStyle/>
          <a:p>
            <a:pPr marL="0" indent="0" algn="l" fontAlgn="base">
              <a:buNone/>
            </a:pPr>
            <a:r>
              <a:rPr lang="es-ES" b="0" i="0" dirty="0">
                <a:solidFill>
                  <a:srgbClr val="444444"/>
                </a:solidFill>
                <a:effectLst/>
                <a:latin typeface="Times New Roman" panose="02020603050405020304" pitchFamily="18" charset="0"/>
                <a:cs typeface="Times New Roman" panose="02020603050405020304" pitchFamily="18" charset="0"/>
              </a:rPr>
              <a:t>¿Cómo usar Nano Text Editor?</a:t>
            </a:r>
          </a:p>
          <a:p>
            <a:pPr algn="l" fontAlgn="base">
              <a:buFont typeface="+mj-lt"/>
              <a:buAutoNum type="arabicPeriod"/>
            </a:pPr>
            <a:r>
              <a:rPr lang="es-ES" b="0" i="0" dirty="0">
                <a:solidFill>
                  <a:srgbClr val="444444"/>
                </a:solidFill>
                <a:effectLst/>
                <a:latin typeface="Times New Roman" panose="02020603050405020304" pitchFamily="18" charset="0"/>
                <a:cs typeface="Times New Roman" panose="02020603050405020304" pitchFamily="18" charset="0"/>
              </a:rPr>
              <a:t>Presiona CTRL + O para guardar los cambios realizados en el archivo y continuar editando.</a:t>
            </a:r>
          </a:p>
          <a:p>
            <a:pPr algn="l" fontAlgn="base">
              <a:buFont typeface="+mj-lt"/>
              <a:buAutoNum type="arabicPeriod"/>
            </a:pPr>
            <a:r>
              <a:rPr lang="es-ES" b="0" i="0" dirty="0">
                <a:solidFill>
                  <a:srgbClr val="444444"/>
                </a:solidFill>
                <a:effectLst/>
                <a:latin typeface="Times New Roman" panose="02020603050405020304" pitchFamily="18" charset="0"/>
                <a:cs typeface="Times New Roman" panose="02020603050405020304" pitchFamily="18" charset="0"/>
              </a:rPr>
              <a:t>Para salir del editor, presiona CTRL + X. Si hay cambios, te preguntará si deseas guardarlos o no. Ingresa Y para Sí, o N para No, luego presiona </a:t>
            </a:r>
            <a:r>
              <a:rPr lang="es-ES" b="0" i="0" dirty="0" err="1">
                <a:solidFill>
                  <a:srgbClr val="444444"/>
                </a:solidFill>
                <a:effectLst/>
                <a:latin typeface="Times New Roman" panose="02020603050405020304" pitchFamily="18" charset="0"/>
                <a:cs typeface="Times New Roman" panose="02020603050405020304" pitchFamily="18" charset="0"/>
              </a:rPr>
              <a:t>Enter</a:t>
            </a:r>
            <a:r>
              <a:rPr lang="es-ES" b="0" i="0" dirty="0">
                <a:solidFill>
                  <a:srgbClr val="444444"/>
                </a:solidFill>
                <a:effectLst/>
                <a:latin typeface="Times New Roman" panose="02020603050405020304" pitchFamily="18" charset="0"/>
                <a:cs typeface="Times New Roman" panose="02020603050405020304" pitchFamily="18" charset="0"/>
              </a:rPr>
              <a:t>.</a:t>
            </a:r>
          </a:p>
          <a:p>
            <a:endParaRPr lang="es-EC" dirty="0"/>
          </a:p>
        </p:txBody>
      </p:sp>
    </p:spTree>
    <p:extLst>
      <p:ext uri="{BB962C8B-B14F-4D97-AF65-F5344CB8AC3E}">
        <p14:creationId xmlns:p14="http://schemas.microsoft.com/office/powerpoint/2010/main" val="42107515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F5797F-44EC-47DB-A55B-686186281AA9}"/>
              </a:ext>
            </a:extLst>
          </p:cNvPr>
          <p:cNvSpPr>
            <a:spLocks noGrp="1"/>
          </p:cNvSpPr>
          <p:nvPr>
            <p:ph type="title"/>
          </p:nvPr>
        </p:nvSpPr>
        <p:spPr>
          <a:xfrm>
            <a:off x="4280647" y="185831"/>
            <a:ext cx="10515600" cy="1325563"/>
          </a:xfrm>
        </p:spPr>
        <p:txBody>
          <a:bodyPr>
            <a:normAutofit/>
          </a:bodyPr>
          <a:lstStyle/>
          <a:p>
            <a:pPr>
              <a:lnSpc>
                <a:spcPct val="115000"/>
              </a:lnSpc>
              <a:spcBef>
                <a:spcPts val="360"/>
              </a:spcBef>
              <a:spcAft>
                <a:spcPts val="300"/>
              </a:spcAft>
            </a:pPr>
            <a:r>
              <a:rPr lang="es-EC" sz="2800" b="1" dirty="0">
                <a:solidFill>
                  <a:srgbClr val="FF0000"/>
                </a:solidFill>
                <a:effectLst/>
                <a:latin typeface="Times New Roman" panose="02020603050405020304" pitchFamily="18" charset="0"/>
              </a:rPr>
              <a:t>Multiplexación</a:t>
            </a:r>
            <a:endParaRPr lang="es-EC" sz="2800" b="1" dirty="0">
              <a:solidFill>
                <a:srgbClr val="FF0000"/>
              </a:solidFill>
              <a:effectLst/>
              <a:latin typeface="Calibri" panose="020F0502020204030204" pitchFamily="34" charset="0"/>
            </a:endParaRPr>
          </a:p>
        </p:txBody>
      </p:sp>
      <p:pic>
        <p:nvPicPr>
          <p:cNvPr id="5" name="Marcador de contenido 4">
            <a:extLst>
              <a:ext uri="{FF2B5EF4-FFF2-40B4-BE49-F238E27FC236}">
                <a16:creationId xmlns:a16="http://schemas.microsoft.com/office/drawing/2014/main" id="{01B730CF-9F90-48BC-B2D6-7A306CEECFB4}"/>
              </a:ext>
            </a:extLst>
          </p:cNvPr>
          <p:cNvPicPr>
            <a:picLocks noGrp="1" noChangeAspect="1"/>
          </p:cNvPicPr>
          <p:nvPr>
            <p:ph idx="1"/>
          </p:nvPr>
        </p:nvPicPr>
        <p:blipFill rotWithShape="1">
          <a:blip r:embed="rId2"/>
          <a:srcRect l="25896" t="32830" r="27402" b="30704"/>
          <a:stretch/>
        </p:blipFill>
        <p:spPr>
          <a:xfrm>
            <a:off x="496099" y="1613647"/>
            <a:ext cx="10736267" cy="4715435"/>
          </a:xfrm>
        </p:spPr>
      </p:pic>
    </p:spTree>
    <p:extLst>
      <p:ext uri="{BB962C8B-B14F-4D97-AF65-F5344CB8AC3E}">
        <p14:creationId xmlns:p14="http://schemas.microsoft.com/office/powerpoint/2010/main" val="2693360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9B4CAE-7947-4C14-A935-7EDD91B61B08}"/>
              </a:ext>
            </a:extLst>
          </p:cNvPr>
          <p:cNvSpPr>
            <a:spLocks noGrp="1"/>
          </p:cNvSpPr>
          <p:nvPr>
            <p:ph type="title"/>
          </p:nvPr>
        </p:nvSpPr>
        <p:spPr>
          <a:xfrm>
            <a:off x="3653118" y="-145864"/>
            <a:ext cx="10515600" cy="1325563"/>
          </a:xfrm>
        </p:spPr>
        <p:txBody>
          <a:bodyPr>
            <a:normAutofit/>
          </a:bodyPr>
          <a:lstStyle/>
          <a:p>
            <a:r>
              <a:rPr lang="es-ES" sz="3200" b="1" dirty="0">
                <a:solidFill>
                  <a:srgbClr val="FF0000"/>
                </a:solidFill>
                <a:latin typeface="Times New Roman" panose="02020603050405020304" pitchFamily="18" charset="0"/>
                <a:cs typeface="Times New Roman" panose="02020603050405020304" pitchFamily="18" charset="0"/>
              </a:rPr>
              <a:t>Compuertas lógicas</a:t>
            </a:r>
            <a:endParaRPr lang="es-EC" sz="3200" b="1" dirty="0">
              <a:solidFill>
                <a:srgbClr val="FF0000"/>
              </a:solidFill>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20F15049-6F7A-49BB-B0D1-111E0F474B65}"/>
              </a:ext>
            </a:extLst>
          </p:cNvPr>
          <p:cNvSpPr>
            <a:spLocks noGrp="1" noChangeArrowheads="1"/>
          </p:cNvSpPr>
          <p:nvPr>
            <p:ph idx="1"/>
          </p:nvPr>
        </p:nvSpPr>
        <p:spPr bwMode="auto">
          <a:xfrm>
            <a:off x="76200" y="945730"/>
            <a:ext cx="11855823" cy="217364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52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s-EC" altLang="es-EC" sz="18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Compuerta AND</a:t>
            </a:r>
          </a:p>
          <a:p>
            <a:pPr marL="0" marR="0" lvl="0" indent="0" algn="l" defTabSz="914400" rtl="0" eaLnBrk="0" fontAlgn="base" latinLnBrk="0" hangingPunct="0">
              <a:lnSpc>
                <a:spcPct val="100000"/>
              </a:lnSpc>
              <a:spcBef>
                <a:spcPct val="0"/>
              </a:spcBef>
              <a:spcAft>
                <a:spcPct val="0"/>
              </a:spcAft>
              <a:buClrTx/>
              <a:buSzTx/>
              <a:buFontTx/>
              <a:buNone/>
              <a:tabLst/>
            </a:pPr>
            <a:r>
              <a:rPr kumimoji="0" lang="es-EC" altLang="es-EC"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Esta compuerta es representada por una multiplicación en el Algebra de Boole. Indica que es necesario que en todas sus entradas se tenga un estado binario 1 para que la salida otorgue un 1 binario. En caso contrario de que falte alguna de sus entradas con este estado o no tenga si quiera una accionada, la salida no podrá cambiar de estado y permanecerá en 0. Esta puede ser simbolizada por dos o más interruptores en serie de los cuales todos deben estar activos para que esta permita el flujo de la corriente.</a:t>
            </a:r>
          </a:p>
          <a:p>
            <a:pPr marL="0" marR="0" lvl="0" indent="0" algn="l" defTabSz="914400" rtl="0" eaLnBrk="0" fontAlgn="base" latinLnBrk="0" hangingPunct="0">
              <a:lnSpc>
                <a:spcPct val="100000"/>
              </a:lnSpc>
              <a:spcBef>
                <a:spcPct val="0"/>
              </a:spcBef>
              <a:spcAft>
                <a:spcPct val="0"/>
              </a:spcAft>
              <a:buClrTx/>
              <a:buSzTx/>
              <a:buFontTx/>
              <a:buNone/>
              <a:tabLst/>
            </a:pPr>
            <a:endParaRPr lang="es-EC" altLang="es-EC" sz="16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C" altLang="es-EC"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C" altLang="es-EC"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EB5D925-E9F9-4D61-BA95-3E6BBDFC2797}"/>
              </a:ext>
            </a:extLst>
          </p:cNvPr>
          <p:cNvSpPr>
            <a:spLocks noChangeArrowheads="1"/>
          </p:cNvSpPr>
          <p:nvPr/>
        </p:nvSpPr>
        <p:spPr bwMode="auto">
          <a:xfrm>
            <a:off x="76199" y="2379670"/>
            <a:ext cx="11855822" cy="16504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52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s-EC" altLang="es-EC" sz="16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Compuerta OR</a:t>
            </a:r>
          </a:p>
          <a:p>
            <a:pPr marL="0" marR="0" lvl="0" indent="0" algn="l" defTabSz="914400" rtl="0" eaLnBrk="0" fontAlgn="base" latinLnBrk="0" hangingPunct="0">
              <a:lnSpc>
                <a:spcPct val="100000"/>
              </a:lnSpc>
              <a:spcBef>
                <a:spcPct val="0"/>
              </a:spcBef>
              <a:spcAft>
                <a:spcPct val="0"/>
              </a:spcAft>
              <a:buClrTx/>
              <a:buSzTx/>
              <a:buFontTx/>
              <a:buNone/>
              <a:tabLst/>
            </a:pPr>
            <a:r>
              <a:rPr kumimoji="0" lang="es-EC" altLang="es-EC"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 el Algebra de Boole esta es una suma. Esta compuerta permite que con cualquiera de sus entradas que este en estado binario 1, su salida pasara a un estado 1 también. No es necesario que todas sus entradas estén accionadas para conseguir un estado 1 a la salida pero tampoco causa algún inconveniente. Para lograr un estado 0 a la salida, todas sus entradas deben estar en el mismo valor de 0. Se puede interpretar como dos interruptores en paralelo, que sin importar cual se accione, será posible el paso de la corriente.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C" altLang="es-EC" sz="18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4205D15B-B18A-4C11-B4A5-573494DF1C18}"/>
              </a:ext>
            </a:extLst>
          </p:cNvPr>
          <p:cNvSpPr>
            <a:spLocks noChangeArrowheads="1"/>
          </p:cNvSpPr>
          <p:nvPr/>
        </p:nvSpPr>
        <p:spPr bwMode="auto">
          <a:xfrm>
            <a:off x="76197" y="3798936"/>
            <a:ext cx="11595847" cy="1404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52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s-EC" altLang="es-EC" sz="16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Compuerta NOT</a:t>
            </a:r>
          </a:p>
          <a:p>
            <a:pPr marL="0" marR="0" lvl="0" indent="0" algn="l" defTabSz="914400" rtl="0" eaLnBrk="0" fontAlgn="base" latinLnBrk="0" hangingPunct="0">
              <a:lnSpc>
                <a:spcPct val="100000"/>
              </a:lnSpc>
              <a:spcBef>
                <a:spcPct val="0"/>
              </a:spcBef>
              <a:spcAft>
                <a:spcPct val="0"/>
              </a:spcAft>
              <a:buClrTx/>
              <a:buSzTx/>
              <a:buFontTx/>
              <a:buNone/>
              <a:tabLst/>
            </a:pPr>
            <a:r>
              <a:rPr kumimoji="0" lang="es-EC" altLang="es-EC"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 este caso esta compuerta solo tiene una entrada y una salida y esta actúa como un inversor. Para esta situación en la entrada se colocara un 1 y en la salida otorgara un 0 y en el caso contrario esta recibirá un 0 y mostrara un 1. Por lo cual todo lo que llegue a su entrada, será inverso en su salida.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C" altLang="es-EC"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5476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943AF5-14E2-44B0-A3CA-2F40B4575539}"/>
              </a:ext>
            </a:extLst>
          </p:cNvPr>
          <p:cNvSpPr>
            <a:spLocks noGrp="1"/>
          </p:cNvSpPr>
          <p:nvPr>
            <p:ph type="title"/>
          </p:nvPr>
        </p:nvSpPr>
        <p:spPr/>
        <p:txBody>
          <a:bodyPr/>
          <a:lstStyle/>
          <a:p>
            <a:r>
              <a:rPr lang="es-ES" b="1" dirty="0">
                <a:solidFill>
                  <a:srgbClr val="FF0000"/>
                </a:solidFill>
                <a:latin typeface="Times New Roman" panose="02020603050405020304" pitchFamily="18" charset="0"/>
                <a:cs typeface="Times New Roman" panose="02020603050405020304" pitchFamily="18" charset="0"/>
              </a:rPr>
              <a:t>Simbología de las compuertas lógicas</a:t>
            </a:r>
            <a:endParaRPr lang="es-EC" b="1" dirty="0">
              <a:solidFill>
                <a:srgbClr val="FF0000"/>
              </a:solidFill>
              <a:latin typeface="Times New Roman" panose="02020603050405020304" pitchFamily="18" charset="0"/>
              <a:cs typeface="Times New Roman" panose="02020603050405020304" pitchFamily="18" charset="0"/>
            </a:endParaRPr>
          </a:p>
        </p:txBody>
      </p:sp>
      <p:pic>
        <p:nvPicPr>
          <p:cNvPr id="4" name="Marcador de contenido 3">
            <a:extLst>
              <a:ext uri="{FF2B5EF4-FFF2-40B4-BE49-F238E27FC236}">
                <a16:creationId xmlns:a16="http://schemas.microsoft.com/office/drawing/2014/main" id="{A10F3088-E52E-475A-8A40-6751726129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2636" y="2401841"/>
            <a:ext cx="9144000" cy="3073400"/>
          </a:xfrm>
          <a:prstGeom prst="rect">
            <a:avLst/>
          </a:prstGeom>
        </p:spPr>
      </p:pic>
    </p:spTree>
    <p:extLst>
      <p:ext uri="{BB962C8B-B14F-4D97-AF65-F5344CB8AC3E}">
        <p14:creationId xmlns:p14="http://schemas.microsoft.com/office/powerpoint/2010/main" val="3537026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01ADAF-1D99-48EA-B134-A488F7F82493}"/>
              </a:ext>
            </a:extLst>
          </p:cNvPr>
          <p:cNvSpPr>
            <a:spLocks noGrp="1"/>
          </p:cNvSpPr>
          <p:nvPr>
            <p:ph type="title"/>
          </p:nvPr>
        </p:nvSpPr>
        <p:spPr>
          <a:xfrm>
            <a:off x="2326342" y="-145863"/>
            <a:ext cx="10515600" cy="1325563"/>
          </a:xfrm>
        </p:spPr>
        <p:txBody>
          <a:bodyPr>
            <a:normAutofit/>
          </a:bodyPr>
          <a:lstStyle/>
          <a:p>
            <a:r>
              <a:rPr lang="es-EC" sz="2800" b="1" dirty="0">
                <a:solidFill>
                  <a:srgbClr val="FF0000"/>
                </a:solidFill>
                <a:effectLst/>
                <a:latin typeface="Times New Roman" panose="02020603050405020304" pitchFamily="18" charset="0"/>
                <a:ea typeface="Calibri" panose="020F0502020204030204" pitchFamily="34" charset="0"/>
              </a:rPr>
              <a:t>Instrucciones de transferencias de datos</a:t>
            </a:r>
            <a:endParaRPr lang="es-EC" sz="6000" dirty="0">
              <a:solidFill>
                <a:srgbClr val="FF0000"/>
              </a:solidFill>
            </a:endParaRPr>
          </a:p>
        </p:txBody>
      </p:sp>
      <p:sp>
        <p:nvSpPr>
          <p:cNvPr id="3" name="Marcador de contenido 2">
            <a:extLst>
              <a:ext uri="{FF2B5EF4-FFF2-40B4-BE49-F238E27FC236}">
                <a16:creationId xmlns:a16="http://schemas.microsoft.com/office/drawing/2014/main" id="{4FAD0EB8-99F5-430F-AD3C-6E84B9084F7B}"/>
              </a:ext>
            </a:extLst>
          </p:cNvPr>
          <p:cNvSpPr>
            <a:spLocks noGrp="1"/>
          </p:cNvSpPr>
          <p:nvPr>
            <p:ph idx="1"/>
          </p:nvPr>
        </p:nvSpPr>
        <p:spPr>
          <a:xfrm>
            <a:off x="1376082" y="938118"/>
            <a:ext cx="10515600" cy="4351338"/>
          </a:xfrm>
        </p:spPr>
        <p:txBody>
          <a:bodyPr/>
          <a:lstStyle/>
          <a:p>
            <a:pPr marL="0" indent="0">
              <a:lnSpc>
                <a:spcPct val="115000"/>
              </a:lnSpc>
              <a:spcAft>
                <a:spcPts val="120"/>
              </a:spcAft>
              <a:buNone/>
            </a:pPr>
            <a:r>
              <a:rPr lang="es-EC" sz="1800" dirty="0">
                <a:solidFill>
                  <a:srgbClr val="000000"/>
                </a:solidFill>
                <a:effectLst/>
                <a:latin typeface="Times New Roman" panose="02020603050405020304" pitchFamily="18" charset="0"/>
                <a:ea typeface="Calibri" panose="020F0502020204030204" pitchFamily="34" charset="0"/>
              </a:rPr>
              <a:t>En este tipo de instrucciones, se transfieren datos desde una localización a otra. Los pasos que se siguen para realizarlo son:</a:t>
            </a:r>
            <a:endParaRPr lang="es-EC" sz="1800" dirty="0">
              <a:effectLst/>
              <a:latin typeface="Calibri" panose="020F0502020204030204" pitchFamily="34" charset="0"/>
              <a:ea typeface="Calibri" panose="020F0502020204030204" pitchFamily="34" charset="0"/>
            </a:endParaRPr>
          </a:p>
          <a:p>
            <a:pPr marL="342900" lvl="0" indent="-342900">
              <a:lnSpc>
                <a:spcPct val="115000"/>
              </a:lnSpc>
              <a:spcAft>
                <a:spcPts val="120"/>
              </a:spcAft>
              <a:buFont typeface="+mj-lt"/>
              <a:buAutoNum type="arabicPeriod"/>
              <a:tabLst>
                <a:tab pos="457200" algn="l"/>
              </a:tabLst>
            </a:pPr>
            <a:r>
              <a:rPr lang="es-EC" sz="1800" dirty="0">
                <a:solidFill>
                  <a:srgbClr val="000000"/>
                </a:solidFill>
                <a:effectLst/>
                <a:latin typeface="Times New Roman" panose="02020603050405020304" pitchFamily="18" charset="0"/>
                <a:ea typeface="Calibri" panose="020F0502020204030204" pitchFamily="34" charset="0"/>
              </a:rPr>
              <a:t>Determinación de las direcciones de origen y destino de memoria.</a:t>
            </a:r>
            <a:endParaRPr lang="es-EC" sz="1800" dirty="0">
              <a:effectLst/>
              <a:latin typeface="Calibri" panose="020F0502020204030204" pitchFamily="34" charset="0"/>
              <a:ea typeface="Calibri" panose="020F0502020204030204" pitchFamily="34" charset="0"/>
            </a:endParaRPr>
          </a:p>
          <a:p>
            <a:pPr marL="342900" lvl="0" indent="-342900">
              <a:lnSpc>
                <a:spcPct val="115000"/>
              </a:lnSpc>
              <a:spcAft>
                <a:spcPts val="120"/>
              </a:spcAft>
              <a:buFont typeface="+mj-lt"/>
              <a:buAutoNum type="arabicPeriod"/>
              <a:tabLst>
                <a:tab pos="457200" algn="l"/>
              </a:tabLst>
            </a:pPr>
            <a:r>
              <a:rPr lang="es-EC" sz="1800" dirty="0">
                <a:solidFill>
                  <a:srgbClr val="000000"/>
                </a:solidFill>
                <a:effectLst/>
                <a:latin typeface="Times New Roman" panose="02020603050405020304" pitchFamily="18" charset="0"/>
                <a:ea typeface="Calibri" panose="020F0502020204030204" pitchFamily="34" charset="0"/>
              </a:rPr>
              <a:t>Realización de la transformación de </a:t>
            </a:r>
            <a:r>
              <a:rPr lang="es-EC" sz="1800" dirty="0">
                <a:solidFill>
                  <a:srgbClr val="000000"/>
                </a:solidFill>
                <a:latin typeface="Times New Roman" panose="02020603050405020304" pitchFamily="18" charset="0"/>
                <a:ea typeface="Calibri" panose="020F0502020204030204" pitchFamily="34" charset="0"/>
              </a:rPr>
              <a:t>memoria virtual</a:t>
            </a:r>
            <a:r>
              <a:rPr lang="es-EC" sz="1800" dirty="0">
                <a:solidFill>
                  <a:srgbClr val="000000"/>
                </a:solidFill>
                <a:effectLst/>
                <a:latin typeface="Times New Roman" panose="02020603050405020304" pitchFamily="18" charset="0"/>
                <a:ea typeface="Calibri" panose="020F0502020204030204" pitchFamily="34" charset="0"/>
              </a:rPr>
              <a:t> a memoria real.</a:t>
            </a:r>
            <a:endParaRPr lang="es-EC" sz="1800" dirty="0">
              <a:effectLst/>
              <a:latin typeface="Calibri" panose="020F0502020204030204" pitchFamily="34" charset="0"/>
              <a:ea typeface="Calibri" panose="020F0502020204030204" pitchFamily="34" charset="0"/>
            </a:endParaRPr>
          </a:p>
          <a:p>
            <a:pPr marL="342900" lvl="0" indent="-342900">
              <a:lnSpc>
                <a:spcPct val="115000"/>
              </a:lnSpc>
              <a:spcAft>
                <a:spcPts val="120"/>
              </a:spcAft>
              <a:buFont typeface="+mj-lt"/>
              <a:buAutoNum type="arabicPeriod"/>
              <a:tabLst>
                <a:tab pos="457200" algn="l"/>
              </a:tabLst>
            </a:pPr>
            <a:r>
              <a:rPr lang="es-EC" sz="1800" dirty="0">
                <a:solidFill>
                  <a:srgbClr val="000000"/>
                </a:solidFill>
                <a:effectLst/>
                <a:latin typeface="Times New Roman" panose="02020603050405020304" pitchFamily="18" charset="0"/>
                <a:ea typeface="Calibri" panose="020F0502020204030204" pitchFamily="34" charset="0"/>
              </a:rPr>
              <a:t>Comprobación de la </a:t>
            </a:r>
            <a:r>
              <a:rPr lang="es-EC" sz="1800" dirty="0">
                <a:solidFill>
                  <a:srgbClr val="000000"/>
                </a:solidFill>
                <a:latin typeface="Times New Roman" panose="02020603050405020304" pitchFamily="18" charset="0"/>
                <a:ea typeface="Calibri" panose="020F0502020204030204" pitchFamily="34" charset="0"/>
              </a:rPr>
              <a:t>caché</a:t>
            </a:r>
            <a:r>
              <a:rPr lang="es-EC" sz="1800" dirty="0">
                <a:solidFill>
                  <a:srgbClr val="000000"/>
                </a:solidFill>
                <a:effectLst/>
                <a:latin typeface="Times New Roman" panose="02020603050405020304" pitchFamily="18" charset="0"/>
                <a:ea typeface="Calibri" panose="020F0502020204030204" pitchFamily="34" charset="0"/>
              </a:rPr>
              <a:t>.</a:t>
            </a:r>
            <a:endParaRPr lang="es-EC" sz="1800" dirty="0">
              <a:effectLst/>
              <a:latin typeface="Calibri" panose="020F0502020204030204" pitchFamily="34" charset="0"/>
              <a:ea typeface="Calibri" panose="020F0502020204030204" pitchFamily="34" charset="0"/>
            </a:endParaRPr>
          </a:p>
          <a:p>
            <a:pPr marL="342900" indent="-342900">
              <a:buFont typeface="+mj-lt"/>
              <a:buAutoNum type="arabicPeriod"/>
            </a:pPr>
            <a:r>
              <a:rPr lang="es-EC" sz="1800" dirty="0">
                <a:solidFill>
                  <a:srgbClr val="000000"/>
                </a:solidFill>
                <a:effectLst/>
                <a:latin typeface="Times New Roman" panose="02020603050405020304" pitchFamily="18" charset="0"/>
                <a:ea typeface="Calibri" panose="020F0502020204030204" pitchFamily="34" charset="0"/>
              </a:rPr>
              <a:t>Inicio del proceso de lectura/escritura en la memoria</a:t>
            </a:r>
            <a:endParaRPr lang="es-EC" dirty="0"/>
          </a:p>
        </p:txBody>
      </p:sp>
      <p:pic>
        <p:nvPicPr>
          <p:cNvPr id="4" name="Imagen 3">
            <a:extLst>
              <a:ext uri="{FF2B5EF4-FFF2-40B4-BE49-F238E27FC236}">
                <a16:creationId xmlns:a16="http://schemas.microsoft.com/office/drawing/2014/main" id="{D30D9A1F-548A-4B1D-A5F7-3C9A98A3CCDF}"/>
              </a:ext>
            </a:extLst>
          </p:cNvPr>
          <p:cNvPicPr/>
          <p:nvPr/>
        </p:nvPicPr>
        <p:blipFill>
          <a:blip r:embed="rId2">
            <a:extLst>
              <a:ext uri="{28A0092B-C50C-407E-A947-70E740481C1C}">
                <a14:useLocalDpi xmlns:a14="http://schemas.microsoft.com/office/drawing/2010/main" val="0"/>
              </a:ext>
            </a:extLst>
          </a:blip>
          <a:stretch>
            <a:fillRect/>
          </a:stretch>
        </p:blipFill>
        <p:spPr>
          <a:xfrm>
            <a:off x="3164541" y="3523128"/>
            <a:ext cx="4616824" cy="3334871"/>
          </a:xfrm>
          <a:prstGeom prst="rect">
            <a:avLst/>
          </a:prstGeom>
        </p:spPr>
      </p:pic>
    </p:spTree>
    <p:extLst>
      <p:ext uri="{BB962C8B-B14F-4D97-AF65-F5344CB8AC3E}">
        <p14:creationId xmlns:p14="http://schemas.microsoft.com/office/powerpoint/2010/main" val="2351410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9C5D11-62F3-421F-B0C5-D069DE903E42}"/>
              </a:ext>
            </a:extLst>
          </p:cNvPr>
          <p:cNvSpPr>
            <a:spLocks noGrp="1"/>
          </p:cNvSpPr>
          <p:nvPr>
            <p:ph type="title"/>
          </p:nvPr>
        </p:nvSpPr>
        <p:spPr>
          <a:xfrm>
            <a:off x="3186953" y="132042"/>
            <a:ext cx="5257800" cy="647887"/>
          </a:xfrm>
        </p:spPr>
        <p:txBody>
          <a:bodyPr>
            <a:normAutofit/>
          </a:bodyPr>
          <a:lstStyle/>
          <a:p>
            <a:r>
              <a:rPr lang="es-EC" sz="3200" b="1" dirty="0">
                <a:solidFill>
                  <a:srgbClr val="FF0000"/>
                </a:solidFill>
                <a:effectLst/>
                <a:latin typeface="Times New Roman" panose="02020603050405020304" pitchFamily="18" charset="0"/>
                <a:ea typeface="Calibri" panose="020F0502020204030204" pitchFamily="34" charset="0"/>
              </a:rPr>
              <a:t>Instrucciones de bifurcación</a:t>
            </a:r>
            <a:endParaRPr lang="es-EC" sz="3200" dirty="0">
              <a:solidFill>
                <a:srgbClr val="FF0000"/>
              </a:solidFill>
            </a:endParaRPr>
          </a:p>
        </p:txBody>
      </p:sp>
      <p:sp>
        <p:nvSpPr>
          <p:cNvPr id="3" name="Marcador de contenido 2">
            <a:extLst>
              <a:ext uri="{FF2B5EF4-FFF2-40B4-BE49-F238E27FC236}">
                <a16:creationId xmlns:a16="http://schemas.microsoft.com/office/drawing/2014/main" id="{271417F5-0D5F-491D-A6EC-87E267D45DAD}"/>
              </a:ext>
            </a:extLst>
          </p:cNvPr>
          <p:cNvSpPr>
            <a:spLocks noGrp="1"/>
          </p:cNvSpPr>
          <p:nvPr>
            <p:ph idx="1"/>
          </p:nvPr>
        </p:nvSpPr>
        <p:spPr>
          <a:xfrm>
            <a:off x="918882" y="914400"/>
            <a:ext cx="10515600" cy="4351338"/>
          </a:xfrm>
        </p:spPr>
        <p:txBody>
          <a:bodyPr/>
          <a:lstStyle/>
          <a:p>
            <a:pPr marL="0" indent="0">
              <a:buNone/>
            </a:pPr>
            <a:r>
              <a:rPr lang="es-EC" sz="1800" dirty="0">
                <a:solidFill>
                  <a:srgbClr val="000000"/>
                </a:solidFill>
                <a:effectLst/>
                <a:latin typeface="Times New Roman" panose="02020603050405020304" pitchFamily="18" charset="0"/>
                <a:ea typeface="Calibri" panose="020F0502020204030204" pitchFamily="34" charset="0"/>
              </a:rPr>
              <a:t>En desarrollo lineal de un programa se interrumpe cuando se ejecuta una bifurcación. Las bifurcaciones pueden ser, según el punto del programa a donde se bifurca, hacia adelante o hacia atrás.</a:t>
            </a:r>
          </a:p>
          <a:p>
            <a:pPr marL="0" indent="0">
              <a:buNone/>
            </a:pPr>
            <a:r>
              <a:rPr lang="es-EC" sz="1800" dirty="0">
                <a:solidFill>
                  <a:srgbClr val="000000"/>
                </a:solidFill>
                <a:effectLst/>
                <a:latin typeface="Times New Roman" panose="02020603050405020304" pitchFamily="18" charset="0"/>
                <a:ea typeface="Calibri" panose="020F0502020204030204" pitchFamily="34" charset="0"/>
              </a:rPr>
              <a:t>Las bifurcaciones en el flujo de un programa se realizarán de modo condicional en función del resultado de la evaluación de la condición.</a:t>
            </a:r>
            <a:endParaRPr lang="es-EC" sz="1800" dirty="0">
              <a:effectLst/>
              <a:latin typeface="Calibri" panose="020F0502020204030204" pitchFamily="34" charset="0"/>
              <a:ea typeface="Calibri" panose="020F0502020204030204" pitchFamily="34" charset="0"/>
            </a:endParaRPr>
          </a:p>
          <a:p>
            <a:pPr marL="0" indent="0">
              <a:buNone/>
            </a:pPr>
            <a:endParaRPr lang="es-EC" dirty="0"/>
          </a:p>
        </p:txBody>
      </p:sp>
      <p:pic>
        <p:nvPicPr>
          <p:cNvPr id="4" name="Imagen 3">
            <a:extLst>
              <a:ext uri="{FF2B5EF4-FFF2-40B4-BE49-F238E27FC236}">
                <a16:creationId xmlns:a16="http://schemas.microsoft.com/office/drawing/2014/main" id="{6AB26EF7-0694-46B2-80AA-CDFCA5B5032F}"/>
              </a:ext>
            </a:extLst>
          </p:cNvPr>
          <p:cNvPicPr/>
          <p:nvPr/>
        </p:nvPicPr>
        <p:blipFill rotWithShape="1">
          <a:blip r:embed="rId2">
            <a:extLst>
              <a:ext uri="{28A0092B-C50C-407E-A947-70E740481C1C}">
                <a14:useLocalDpi xmlns:a14="http://schemas.microsoft.com/office/drawing/2010/main" val="0"/>
              </a:ext>
            </a:extLst>
          </a:blip>
          <a:srcRect l="18768" t="46992" r="19720" b="18564"/>
          <a:stretch/>
        </p:blipFill>
        <p:spPr bwMode="auto">
          <a:xfrm>
            <a:off x="808075" y="2202366"/>
            <a:ext cx="10737215" cy="419843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1144984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1309</TotalTime>
  <Words>6014</Words>
  <Application>Microsoft Office PowerPoint</Application>
  <PresentationFormat>Panorámica</PresentationFormat>
  <Paragraphs>209</Paragraphs>
  <Slides>54</Slides>
  <Notes>0</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54</vt:i4>
      </vt:variant>
    </vt:vector>
  </HeadingPairs>
  <TitlesOfParts>
    <vt:vector size="65" baseType="lpstr">
      <vt:lpstr>Arial</vt:lpstr>
      <vt:lpstr>Arial Black</vt:lpstr>
      <vt:lpstr>Calibri</vt:lpstr>
      <vt:lpstr>Calibri Light</vt:lpstr>
      <vt:lpstr>Courier New</vt:lpstr>
      <vt:lpstr>open sans</vt:lpstr>
      <vt:lpstr>Roboto</vt:lpstr>
      <vt:lpstr>Segoe UI Light</vt:lpstr>
      <vt:lpstr>Symbol</vt:lpstr>
      <vt:lpstr>Times New Roman</vt:lpstr>
      <vt:lpstr>Tema de Office</vt:lpstr>
      <vt:lpstr>Presentación de PowerPoint</vt:lpstr>
      <vt:lpstr>Conjunto de instrucciones</vt:lpstr>
      <vt:lpstr>Intel 4004 microprocesador conjunto de instrucciones de arquitectura</vt:lpstr>
      <vt:lpstr>Arquitecturas basadas en microprocesadores actuales</vt:lpstr>
      <vt:lpstr>Tipos de instrucciones</vt:lpstr>
      <vt:lpstr>Compuertas lógicas</vt:lpstr>
      <vt:lpstr>Simbología de las compuertas lógicas</vt:lpstr>
      <vt:lpstr>Instrucciones de transferencias de datos</vt:lpstr>
      <vt:lpstr>Instrucciones de bifurcación</vt:lpstr>
      <vt:lpstr>Presentación de PowerPoint</vt:lpstr>
      <vt:lpstr>Presentación de PowerPoint</vt:lpstr>
      <vt:lpstr>Presentación de PowerPoint</vt:lpstr>
      <vt:lpstr>Instrucciones de entrada/salida</vt:lpstr>
      <vt:lpstr>Clasificación de las Arquitecturas al nivel de lenguaje maquina</vt:lpstr>
      <vt:lpstr>Memoria</vt:lpstr>
      <vt:lpstr>Almacenamiento de operandos en memoria</vt:lpstr>
      <vt:lpstr>Presentación de PowerPoint</vt:lpstr>
      <vt:lpstr>Características</vt:lpstr>
      <vt:lpstr>Ventajas de las arquitecturas</vt:lpstr>
      <vt:lpstr>Desventajas de las arquitecturas</vt:lpstr>
      <vt:lpstr>Operaciones del repertorio de instrucciones</vt:lpstr>
      <vt:lpstr>Tipo de operandos</vt:lpstr>
      <vt:lpstr>Presentación de PowerPoint</vt:lpstr>
      <vt:lpstr>Presentación de PowerPoint</vt:lpstr>
      <vt:lpstr>Presentación de PowerPoint</vt:lpstr>
      <vt:lpstr>Presentación de PowerPoint</vt:lpstr>
      <vt:lpstr>Presentación de PowerPoint</vt:lpstr>
      <vt:lpstr>Lenguajes de alto nivel y compiladores</vt:lpstr>
      <vt:lpstr>Ventajas y desventajas de los lenguajes de Alto nivel</vt:lpstr>
      <vt:lpstr>Presentación de PowerPoint</vt:lpstr>
      <vt:lpstr>Presentación de PowerPoint</vt:lpstr>
      <vt:lpstr>Lenguajes de programación de bajo nivel</vt:lpstr>
      <vt:lpstr>Traductores de programas</vt:lpstr>
      <vt:lpstr>Máquinas RISC y CISC</vt:lpstr>
      <vt:lpstr>Presentación de PowerPoint</vt:lpstr>
      <vt:lpstr>Ventajas y desventajas</vt:lpstr>
      <vt:lpstr>¿Que es CISC?</vt:lpstr>
      <vt:lpstr>Data path y unidades funcionales </vt:lpstr>
      <vt:lpstr>Presentación de PowerPoint</vt:lpstr>
      <vt:lpstr>Presentación de PowerPoint</vt:lpstr>
      <vt:lpstr>Circulación de datos monociclo</vt:lpstr>
      <vt:lpstr>Estructura de una unidad aritmético – lógica</vt:lpstr>
      <vt:lpstr>¿Cuál es la función de la unidad de control?</vt:lpstr>
      <vt:lpstr>Operaciones típicas de la unidad aritmético – lógica</vt:lpstr>
      <vt:lpstr>Presentación de PowerPoint</vt:lpstr>
      <vt:lpstr>Entrada y salida </vt:lpstr>
      <vt:lpstr>Microprogramación </vt:lpstr>
      <vt:lpstr>Morfología de una microinstrucción </vt:lpstr>
      <vt:lpstr>La nano programación</vt:lpstr>
      <vt:lpstr>Programación nano: </vt:lpstr>
      <vt:lpstr>Presentación de PowerPoint</vt:lpstr>
      <vt:lpstr>¿Qué es nanotecnología en informática? </vt:lpstr>
      <vt:lpstr>¿Cómo ejecutar editor nano?</vt:lpstr>
      <vt:lpstr>Multiplexación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John.</dc:creator>
  <cp:lastModifiedBy>John.</cp:lastModifiedBy>
  <cp:revision>52</cp:revision>
  <dcterms:created xsi:type="dcterms:W3CDTF">2022-08-23T22:29:42Z</dcterms:created>
  <dcterms:modified xsi:type="dcterms:W3CDTF">2022-09-21T11:03:17Z</dcterms:modified>
</cp:coreProperties>
</file>